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4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3"/>
    <p:restoredTop sz="94407"/>
  </p:normalViewPr>
  <p:slideViewPr>
    <p:cSldViewPr snapToGrid="0" snapToObjects="1">
      <p:cViewPr varScale="1">
        <p:scale>
          <a:sx n="82" d="100"/>
          <a:sy n="82" d="100"/>
        </p:scale>
        <p:origin x="16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6912-A7C3-5748-BCE0-07960B2F45C9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4197E-733B-D745-AB50-5B98E708F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BD9D-C272-E04C-B225-96B9B7FA98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9BD9D-C272-E04C-B225-96B9B7FA98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2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3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741B-3A73-9F4C-9B0F-56AEC61CA201}" type="datetimeFigureOut">
              <a:rPr lang="en-US" smtClean="0"/>
              <a:t>7/20/21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8B1E-FFD1-1541-BE0B-1CF5EDEF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427" y="643467"/>
            <a:ext cx="11032175" cy="30994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 Novel Blood-Based Biomarker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That Distinguishes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Estrogen-Negative (ER–)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Solid Tumors In Patient Samples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1742" y="4181155"/>
            <a:ext cx="7548153" cy="2033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Srinidi</a:t>
            </a:r>
            <a:r>
              <a:rPr lang="en-US" b="1" dirty="0">
                <a:solidFill>
                  <a:srgbClr val="7030A0"/>
                </a:solidFill>
              </a:rPr>
              <a:t>  (Sri)  Mohan</a:t>
            </a:r>
          </a:p>
          <a:p>
            <a:r>
              <a:rPr lang="en-US" b="1" dirty="0">
                <a:solidFill>
                  <a:srgbClr val="7030A0"/>
                </a:solidFill>
              </a:rPr>
              <a:t>Associate Professor</a:t>
            </a:r>
          </a:p>
          <a:p>
            <a:r>
              <a:rPr lang="en-US" b="1" dirty="0">
                <a:solidFill>
                  <a:srgbClr val="7030A0"/>
                </a:solidFill>
              </a:rPr>
              <a:t>Department Of Pharmaceutical Sciences And Administration</a:t>
            </a:r>
          </a:p>
          <a:p>
            <a:r>
              <a:rPr lang="en-US" b="1" dirty="0">
                <a:solidFill>
                  <a:srgbClr val="7030A0"/>
                </a:solidFill>
              </a:rPr>
              <a:t>Westbrook College Of Health Professions – School Of Pharmacy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smohan@une.edu</a:t>
            </a:r>
            <a:r>
              <a:rPr lang="en-US" b="1" dirty="0">
                <a:solidFill>
                  <a:srgbClr val="002060"/>
                </a:solidFill>
              </a:rPr>
              <a:t>   </a:t>
            </a:r>
            <a:r>
              <a:rPr lang="en-US" b="1" dirty="0">
                <a:solidFill>
                  <a:srgbClr val="7030A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   207.221.4058</a:t>
            </a:r>
          </a:p>
          <a:p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7" y="4410284"/>
            <a:ext cx="29718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Why Focus On ER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–</a:t>
            </a:r>
            <a:r>
              <a:rPr lang="en-U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909" y="1144940"/>
            <a:ext cx="7346244" cy="5184965"/>
          </a:xfrm>
        </p:spPr>
        <p:txBody>
          <a:bodyPr>
            <a:normAutofit fontScale="92500" lnSpcReduction="20000"/>
          </a:bodyPr>
          <a:lstStyle/>
          <a:p>
            <a:pPr marL="473075" indent="-457200">
              <a:buFont typeface="Wingdings" charset="2"/>
              <a:buChar char="Ø"/>
            </a:pPr>
            <a:r>
              <a:rPr lang="en-US" sz="3500" b="1" dirty="0"/>
              <a:t>ER</a:t>
            </a:r>
            <a:r>
              <a:rPr lang="en-US" sz="3500" b="1" baseline="30000" dirty="0"/>
              <a:t>–</a:t>
            </a:r>
            <a:r>
              <a:rPr lang="en-US" sz="3500" b="1" dirty="0"/>
              <a:t>is typically</a:t>
            </a:r>
          </a:p>
          <a:p>
            <a:pPr marL="0" indent="0">
              <a:buNone/>
            </a:pPr>
            <a:endParaRPr lang="en-US" sz="1000" dirty="0"/>
          </a:p>
          <a:p>
            <a:pPr marL="930275" lvl="1" indent="-523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50000"/>
            </a:pPr>
            <a:r>
              <a:rPr lang="en-US" sz="2600" b="1" i="1" dirty="0">
                <a:solidFill>
                  <a:srgbClr val="7030A0"/>
                </a:solidFill>
              </a:rPr>
              <a:t>More aggressive </a:t>
            </a:r>
            <a:r>
              <a:rPr lang="en-US" sz="2600" dirty="0"/>
              <a:t>histologically</a:t>
            </a:r>
          </a:p>
          <a:p>
            <a:pPr marL="930275" lvl="1" indent="-523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50000"/>
            </a:pPr>
            <a:r>
              <a:rPr lang="en-US" sz="2600" dirty="0"/>
              <a:t>More common in </a:t>
            </a:r>
            <a:r>
              <a:rPr lang="en-US" sz="2600" b="1" i="1" dirty="0">
                <a:solidFill>
                  <a:srgbClr val="7030A0"/>
                </a:solidFill>
              </a:rPr>
              <a:t>younger individuals</a:t>
            </a:r>
          </a:p>
          <a:p>
            <a:pPr marL="930275" lvl="1" indent="-523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50000"/>
            </a:pPr>
            <a:r>
              <a:rPr lang="en-US" sz="2600" dirty="0"/>
              <a:t>Associated with </a:t>
            </a:r>
            <a:r>
              <a:rPr lang="en-US" sz="2600" b="1" i="1" dirty="0">
                <a:solidFill>
                  <a:srgbClr val="7030A0"/>
                </a:solidFill>
              </a:rPr>
              <a:t>BRCA1</a:t>
            </a:r>
            <a:r>
              <a:rPr lang="en-US" sz="2600" b="1" i="1" dirty="0"/>
              <a:t> </a:t>
            </a:r>
            <a:r>
              <a:rPr lang="en-US" sz="2600" dirty="0"/>
              <a:t>mutations (hereditary breast cancer)</a:t>
            </a:r>
          </a:p>
          <a:p>
            <a:pPr marL="930275" lvl="1" indent="-523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50000"/>
            </a:pPr>
            <a:r>
              <a:rPr lang="en-US" sz="2600" dirty="0"/>
              <a:t>Linked to </a:t>
            </a:r>
            <a:r>
              <a:rPr lang="en-US" sz="2600" b="1" i="1" dirty="0">
                <a:solidFill>
                  <a:srgbClr val="7030A0"/>
                </a:solidFill>
              </a:rPr>
              <a:t>ethnic disparity </a:t>
            </a:r>
          </a:p>
          <a:p>
            <a:pPr marL="930275" lvl="1" indent="-523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50000"/>
            </a:pPr>
            <a:r>
              <a:rPr lang="en-US" sz="2600" dirty="0"/>
              <a:t>Associated with </a:t>
            </a:r>
            <a:r>
              <a:rPr lang="en-US" sz="2600" b="1" i="1" dirty="0">
                <a:solidFill>
                  <a:srgbClr val="7030A0"/>
                </a:solidFill>
              </a:rPr>
              <a:t>worse</a:t>
            </a:r>
            <a:r>
              <a:rPr lang="en-US" sz="2600" i="1" u="sng" dirty="0"/>
              <a:t> </a:t>
            </a:r>
            <a:r>
              <a:rPr lang="en-US" sz="2600" b="1" i="1" dirty="0">
                <a:solidFill>
                  <a:srgbClr val="7030A0"/>
                </a:solidFill>
              </a:rPr>
              <a:t>prognosis</a:t>
            </a:r>
            <a:r>
              <a:rPr lang="en-US" sz="2600" dirty="0"/>
              <a:t>, and </a:t>
            </a:r>
            <a:r>
              <a:rPr lang="en-US" sz="2600" b="1" i="1" dirty="0">
                <a:solidFill>
                  <a:srgbClr val="7030A0"/>
                </a:solidFill>
              </a:rPr>
              <a:t>two-fold mortality</a:t>
            </a:r>
            <a:endParaRPr lang="en-US" sz="2200" dirty="0"/>
          </a:p>
          <a:p>
            <a:pPr marL="457200" lvl="1" indent="0">
              <a:buNone/>
            </a:pPr>
            <a:endParaRPr lang="en-US" sz="1500" dirty="0"/>
          </a:p>
          <a:p>
            <a:pPr marL="473075" lvl="1" indent="-457200">
              <a:buFont typeface="Wingdings" charset="2"/>
              <a:buChar char="Ø"/>
            </a:pPr>
            <a:r>
              <a:rPr lang="en-US" sz="3500" b="1" dirty="0"/>
              <a:t>ER</a:t>
            </a:r>
            <a:r>
              <a:rPr lang="en-US" sz="3500" b="1" baseline="30000" dirty="0"/>
              <a:t>– </a:t>
            </a:r>
            <a:r>
              <a:rPr lang="en-US" sz="3500" b="1" dirty="0"/>
              <a:t> (breast cancer) disease includes </a:t>
            </a:r>
          </a:p>
          <a:p>
            <a:pPr marL="333375" lvl="1"/>
            <a:endParaRPr lang="en-US" sz="1100" dirty="0"/>
          </a:p>
          <a:p>
            <a:pPr marL="930275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3100" dirty="0"/>
              <a:t>Triple-Negative Breast Cancer (</a:t>
            </a:r>
            <a:r>
              <a:rPr lang="en-US" sz="3100" b="1" dirty="0">
                <a:solidFill>
                  <a:srgbClr val="7030A0"/>
                </a:solidFill>
              </a:rPr>
              <a:t>TNBC</a:t>
            </a:r>
            <a:r>
              <a:rPr lang="en-US" sz="3100" dirty="0"/>
              <a:t>) </a:t>
            </a:r>
          </a:p>
          <a:p>
            <a:pPr marL="930275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3100" dirty="0"/>
              <a:t>Inflammatory Breast Cancer (</a:t>
            </a:r>
            <a:r>
              <a:rPr lang="en-US" sz="3100" b="1" dirty="0">
                <a:solidFill>
                  <a:srgbClr val="7030A0"/>
                </a:solidFill>
              </a:rPr>
              <a:t>IBC</a:t>
            </a:r>
            <a:r>
              <a:rPr lang="en-US" sz="3100" dirty="0"/>
              <a:t>)</a:t>
            </a:r>
          </a:p>
          <a:p>
            <a:pPr marL="930275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</a:pPr>
            <a:r>
              <a:rPr lang="en-US" sz="3100" dirty="0"/>
              <a:t>Aggressive Serous Ovarian Carcinoma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42EB9-5613-004E-B083-8563687E6B0A}"/>
              </a:ext>
            </a:extLst>
          </p:cNvPr>
          <p:cNvSpPr txBox="1"/>
          <p:nvPr/>
        </p:nvSpPr>
        <p:spPr>
          <a:xfrm>
            <a:off x="7665156" y="1490132"/>
            <a:ext cx="4233333" cy="3724096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Currently </a:t>
            </a:r>
          </a:p>
          <a:p>
            <a:pPr algn="ctr"/>
            <a:endParaRPr lang="en-US" sz="1200" b="1" u="sng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no blood-based biomarker  is recommended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(by ASCO, NCCN)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for ER– cancer screening and/or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treatment outcome measurement</a:t>
            </a:r>
          </a:p>
        </p:txBody>
      </p:sp>
    </p:spTree>
    <p:extLst>
      <p:ext uri="{BB962C8B-B14F-4D97-AF65-F5344CB8AC3E}">
        <p14:creationId xmlns:p14="http://schemas.microsoft.com/office/powerpoint/2010/main" val="33600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82" y="947477"/>
            <a:ext cx="10776276" cy="1210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b="1" dirty="0">
                <a:solidFill>
                  <a:srgbClr val="002060"/>
                </a:solidFill>
                <a:latin typeface="+mn-lt"/>
              </a:rPr>
              <a:t>Our Marker </a:t>
            </a:r>
            <a:br>
              <a:rPr lang="en-US" b="1" dirty="0">
                <a:solidFill>
                  <a:srgbClr val="002060"/>
                </a:solidFill>
                <a:latin typeface="+mn-lt"/>
              </a:rPr>
            </a:br>
            <a:r>
              <a:rPr lang="en-US" b="1" dirty="0">
                <a:solidFill>
                  <a:srgbClr val="002060"/>
                </a:solidFill>
                <a:latin typeface="+mn-lt"/>
              </a:rPr>
              <a:t>Competitive Advantage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93" y="2080767"/>
            <a:ext cx="10167812" cy="3475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373F7-E76F-554F-BA77-7D0ECCA20E90}"/>
              </a:ext>
            </a:extLst>
          </p:cNvPr>
          <p:cNvSpPr txBox="1"/>
          <p:nvPr/>
        </p:nvSpPr>
        <p:spPr>
          <a:xfrm>
            <a:off x="4004818" y="5883705"/>
            <a:ext cx="4182363" cy="738664"/>
          </a:xfrm>
          <a:prstGeom prst="rect">
            <a:avLst/>
          </a:prstGeom>
          <a:ln w="254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Mohan et al., 2016, 2017, and 2018, Amino Acids</a:t>
            </a:r>
          </a:p>
          <a:p>
            <a:r>
              <a:rPr lang="en-US" sz="1400" dirty="0"/>
              <a:t>Mohan et al., 2019, Journal of Immunological Methods</a:t>
            </a:r>
          </a:p>
          <a:p>
            <a:r>
              <a:rPr lang="en-US" sz="1400" dirty="0"/>
              <a:t>Mohan et al., 2020, Advances in Medical Sciences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37F9D-A9AE-D743-AC38-ABE24D2B60F4}"/>
              </a:ext>
            </a:extLst>
          </p:cNvPr>
          <p:cNvSpPr txBox="1"/>
          <p:nvPr/>
        </p:nvSpPr>
        <p:spPr>
          <a:xfrm>
            <a:off x="1056030" y="657643"/>
            <a:ext cx="251998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U.S. Utility Patent </a:t>
            </a:r>
          </a:p>
          <a:p>
            <a:pPr algn="ctr"/>
            <a:r>
              <a:rPr lang="en-US" sz="2400" b="1" dirty="0"/>
              <a:t>10,073,099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DC81F-2564-9042-9CCE-7BFC3D0DF2A1}"/>
              </a:ext>
            </a:extLst>
          </p:cNvPr>
          <p:cNvSpPr txBox="1"/>
          <p:nvPr/>
        </p:nvSpPr>
        <p:spPr>
          <a:xfrm>
            <a:off x="8615985" y="695354"/>
            <a:ext cx="251998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U.S. Utility Patent </a:t>
            </a:r>
          </a:p>
          <a:p>
            <a:pPr algn="ctr"/>
            <a:r>
              <a:rPr lang="en-US" sz="2400" b="1" dirty="0"/>
              <a:t>11,009,507</a:t>
            </a:r>
          </a:p>
        </p:txBody>
      </p:sp>
    </p:spTree>
    <p:extLst>
      <p:ext uri="{BB962C8B-B14F-4D97-AF65-F5344CB8AC3E}">
        <p14:creationId xmlns:p14="http://schemas.microsoft.com/office/powerpoint/2010/main" val="195376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6E7356-885D-6641-AA39-A07A3D87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64" y="1115559"/>
            <a:ext cx="11284470" cy="4432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0E74F-3E0F-8546-A670-FC0F14D7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36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US" sz="3980" b="1" dirty="0">
                <a:solidFill>
                  <a:srgbClr val="002060"/>
                </a:solidFill>
                <a:latin typeface="+mn-lt"/>
              </a:rPr>
              <a:t>TNBC NOHA Response To Neoadjuvant 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4F575-CB3E-634D-AECF-06527E196BDC}"/>
              </a:ext>
            </a:extLst>
          </p:cNvPr>
          <p:cNvSpPr txBox="1"/>
          <p:nvPr/>
        </p:nvSpPr>
        <p:spPr>
          <a:xfrm>
            <a:off x="453765" y="5717446"/>
            <a:ext cx="11359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NOHA response value above 4.</a:t>
            </a:r>
            <a:r>
              <a:rPr lang="en-US" sz="2800" b="1" dirty="0"/>
              <a:t>0 = </a:t>
            </a:r>
            <a:r>
              <a:rPr lang="en-US" sz="2800" b="1" dirty="0">
                <a:solidFill>
                  <a:srgbClr val="7030A0"/>
                </a:solidFill>
              </a:rPr>
              <a:t>favorable therapy response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NOHA response value below 4.0</a:t>
            </a:r>
            <a:r>
              <a:rPr lang="en-US" sz="2800" b="1" dirty="0"/>
              <a:t> = disease onset, or no response to therapy</a:t>
            </a:r>
          </a:p>
        </p:txBody>
      </p:sp>
    </p:spTree>
    <p:extLst>
      <p:ext uri="{BB962C8B-B14F-4D97-AF65-F5344CB8AC3E}">
        <p14:creationId xmlns:p14="http://schemas.microsoft.com/office/powerpoint/2010/main" val="386346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3B2C5F-2E21-9948-9DEA-18816F57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29" y="6668411"/>
            <a:ext cx="12453257" cy="8689095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3649490-8056-0240-A687-88236FEEA1D3}"/>
              </a:ext>
            </a:extLst>
          </p:cNvPr>
          <p:cNvGrpSpPr/>
          <p:nvPr/>
        </p:nvGrpSpPr>
        <p:grpSpPr>
          <a:xfrm>
            <a:off x="450538" y="1227828"/>
            <a:ext cx="7477855" cy="5059768"/>
            <a:chOff x="2167467" y="1250405"/>
            <a:chExt cx="7477855" cy="50597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01AF94-FBD7-DA43-9C80-70D3E4403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7467" y="1250405"/>
              <a:ext cx="7477855" cy="505976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A36309-6EFB-4B43-81CA-274AF78CF15E}"/>
                </a:ext>
              </a:extLst>
            </p:cNvPr>
            <p:cNvSpPr txBox="1"/>
            <p:nvPr/>
          </p:nvSpPr>
          <p:spPr>
            <a:xfrm>
              <a:off x="2201139" y="5341357"/>
              <a:ext cx="8807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Fig. 1.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A1CBD4-4D46-5F4B-BCF8-2C6140519F8A}"/>
              </a:ext>
            </a:extLst>
          </p:cNvPr>
          <p:cNvSpPr txBox="1"/>
          <p:nvPr/>
        </p:nvSpPr>
        <p:spPr>
          <a:xfrm>
            <a:off x="461827" y="219456"/>
            <a:ext cx="112995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NOHA Distinction Between ER– </a:t>
            </a:r>
            <a:r>
              <a:rPr lang="en-US" sz="3400" b="1" dirty="0">
                <a:solidFill>
                  <a:srgbClr val="7030A0"/>
                </a:solidFill>
              </a:rPr>
              <a:t>Breast </a:t>
            </a:r>
            <a:r>
              <a:rPr lang="en-US" sz="3400" b="1" dirty="0">
                <a:solidFill>
                  <a:srgbClr val="002060"/>
                </a:solidFill>
              </a:rPr>
              <a:t>Versus </a:t>
            </a:r>
            <a:r>
              <a:rPr lang="en-US" sz="3400" b="1" dirty="0">
                <a:solidFill>
                  <a:srgbClr val="7030A0"/>
                </a:solidFill>
              </a:rPr>
              <a:t>Ovarian </a:t>
            </a:r>
            <a:r>
              <a:rPr lang="en-US" sz="3400" b="1" dirty="0">
                <a:solidFill>
                  <a:srgbClr val="002060"/>
                </a:solidFill>
              </a:rPr>
              <a:t>Cancers</a:t>
            </a:r>
            <a:endParaRPr lang="en-US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27A3A-762B-7942-A3E1-8B1A296D2E74}"/>
              </a:ext>
            </a:extLst>
          </p:cNvPr>
          <p:cNvSpPr txBox="1"/>
          <p:nvPr/>
        </p:nvSpPr>
        <p:spPr>
          <a:xfrm>
            <a:off x="7962065" y="1227828"/>
            <a:ext cx="403013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Next Steps</a:t>
            </a: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  <a:p>
            <a:pPr marL="257175" lvl="2" indent="-257175">
              <a:lnSpc>
                <a:spcPct val="10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Early Detection</a:t>
            </a:r>
          </a:p>
          <a:p>
            <a:pPr marL="403225" lvl="3" indent="-179388">
              <a:spcAft>
                <a:spcPts val="6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2060"/>
                </a:solidFill>
              </a:rPr>
              <a:t>National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–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In women newly diagnosed with BRCA mutation-positive breast cancer (</a:t>
            </a:r>
            <a:r>
              <a:rPr lang="en-US" sz="1600" b="1" dirty="0">
                <a:solidFill>
                  <a:srgbClr val="002060"/>
                </a:solidFill>
              </a:rPr>
              <a:t>Underway</a:t>
            </a:r>
            <a:r>
              <a:rPr lang="en-US" sz="1600" dirty="0"/>
              <a:t>., funded by Maine Cancer Foundation)</a:t>
            </a:r>
          </a:p>
          <a:p>
            <a:pPr marL="403225" lvl="3" indent="-179388">
              <a:spcAft>
                <a:spcPts val="6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2060"/>
                </a:solidFill>
              </a:rPr>
              <a:t>Global – </a:t>
            </a:r>
            <a:r>
              <a:rPr lang="en-US" sz="1600" dirty="0"/>
              <a:t>Pilot study (</a:t>
            </a:r>
            <a:r>
              <a:rPr lang="en-US" sz="1600" b="1" dirty="0">
                <a:solidFill>
                  <a:srgbClr val="002060"/>
                </a:solidFill>
              </a:rPr>
              <a:t>Underway</a:t>
            </a:r>
            <a:r>
              <a:rPr lang="en-US" sz="1600" dirty="0"/>
              <a:t>) ; Multi-site U01 grant (</a:t>
            </a:r>
            <a:r>
              <a:rPr lang="en-US" sz="1600" b="1" dirty="0">
                <a:solidFill>
                  <a:srgbClr val="002060"/>
                </a:solidFill>
              </a:rPr>
              <a:t>Submitted</a:t>
            </a:r>
            <a:r>
              <a:rPr lang="en-US" sz="1600" dirty="0"/>
              <a:t>)</a:t>
            </a:r>
          </a:p>
          <a:p>
            <a:pPr marL="223837" lvl="3">
              <a:spcAft>
                <a:spcPts val="600"/>
              </a:spcAft>
              <a:buSzPct val="150000"/>
            </a:pPr>
            <a:endParaRPr lang="en-US" sz="1600" b="1" dirty="0">
              <a:solidFill>
                <a:srgbClr val="7030A0"/>
              </a:solidFill>
            </a:endParaRPr>
          </a:p>
          <a:p>
            <a:pPr marL="292100" lvl="2" indent="-247650">
              <a:lnSpc>
                <a:spcPct val="10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Treatment outcome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7030A0"/>
                </a:solidFill>
              </a:rPr>
              <a:t>therapy effectiveness – extended clinical study</a:t>
            </a:r>
          </a:p>
          <a:p>
            <a:pPr marL="403225" lvl="2" indent="-179388">
              <a:lnSpc>
                <a:spcPct val="100000"/>
              </a:lnSpc>
              <a:spcAft>
                <a:spcPts val="6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Favors – </a:t>
            </a:r>
            <a:r>
              <a:rPr lang="en-US" sz="1600" dirty="0"/>
              <a:t>personalized medicine/therapy, Avoids over-treatment</a:t>
            </a:r>
          </a:p>
        </p:txBody>
      </p:sp>
    </p:spTree>
    <p:extLst>
      <p:ext uri="{BB962C8B-B14F-4D97-AF65-F5344CB8AC3E}">
        <p14:creationId xmlns:p14="http://schemas.microsoft.com/office/powerpoint/2010/main" val="411232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284</Words>
  <Application>Microsoft Macintosh PowerPoint</Application>
  <PresentationFormat>Widescreen</PresentationFormat>
  <Paragraphs>49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Wingdings</vt:lpstr>
      <vt:lpstr>Office Theme</vt:lpstr>
      <vt:lpstr>A Novel Blood-Based Biomarker  That Distinguishes  Estrogen-Negative (ER–) Solid Tumors In Patient Samples</vt:lpstr>
      <vt:lpstr>Why Focus On ER–? </vt:lpstr>
      <vt:lpstr>Our Marker  Competitive Advantage</vt:lpstr>
      <vt:lpstr>TNBC NOHA Response To Neoadjuvant 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Blood-Based Biomarker  For  Estrogen Negative Breast Cancer</dc:title>
  <dc:creator>Srinidi Mohan</dc:creator>
  <cp:lastModifiedBy>Srinidi Mohan</cp:lastModifiedBy>
  <cp:revision>82</cp:revision>
  <cp:lastPrinted>2021-03-02T14:16:07Z</cp:lastPrinted>
  <dcterms:created xsi:type="dcterms:W3CDTF">2017-10-23T12:25:09Z</dcterms:created>
  <dcterms:modified xsi:type="dcterms:W3CDTF">2021-07-20T17:02:46Z</dcterms:modified>
</cp:coreProperties>
</file>