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0"/>
  </p:notesMasterIdLst>
  <p:sldIdLst>
    <p:sldId id="272" r:id="rId5"/>
    <p:sldId id="295" r:id="rId6"/>
    <p:sldId id="296" r:id="rId7"/>
    <p:sldId id="297" r:id="rId8"/>
    <p:sldId id="29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DC671-0C98-7DC6-3DF3-2C9E0904F383}" v="2" dt="2022-01-25T02:28:55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/>
    <p:restoredTop sz="69185" autoAdjust="0"/>
  </p:normalViewPr>
  <p:slideViewPr>
    <p:cSldViewPr snapToGrid="0" snapToObjects="1">
      <p:cViewPr>
        <p:scale>
          <a:sx n="70" d="100"/>
          <a:sy n="70" d="100"/>
        </p:scale>
        <p:origin x="592" y="-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Arslan" userId="S::zarslan@une.edu::23adeece-2954-47f7-9860-44b2a2ee463b" providerId="AD" clId="Web-{FA9DC671-0C98-7DC6-3DF3-2C9E0904F383}"/>
    <pc:docChg chg="modSld">
      <pc:chgData name="Zeynep Arslan" userId="S::zarslan@une.edu::23adeece-2954-47f7-9860-44b2a2ee463b" providerId="AD" clId="Web-{FA9DC671-0C98-7DC6-3DF3-2C9E0904F383}" dt="2022-01-25T02:28:55.359" v="1" actId="1076"/>
      <pc:docMkLst>
        <pc:docMk/>
      </pc:docMkLst>
      <pc:sldChg chg="modSp">
        <pc:chgData name="Zeynep Arslan" userId="S::zarslan@une.edu::23adeece-2954-47f7-9860-44b2a2ee463b" providerId="AD" clId="Web-{FA9DC671-0C98-7DC6-3DF3-2C9E0904F383}" dt="2022-01-25T02:28:55.359" v="1" actId="1076"/>
        <pc:sldMkLst>
          <pc:docMk/>
          <pc:sldMk cId="14934038" sldId="296"/>
        </pc:sldMkLst>
        <pc:spChg chg="mod">
          <ac:chgData name="Zeynep Arslan" userId="S::zarslan@une.edu::23adeece-2954-47f7-9860-44b2a2ee463b" providerId="AD" clId="Web-{FA9DC671-0C98-7DC6-3DF3-2C9E0904F383}" dt="2022-01-25T02:28:55.359" v="1" actId="1076"/>
          <ac:spMkLst>
            <pc:docMk/>
            <pc:sldMk cId="14934038" sldId="296"/>
            <ac:spMk id="2" creationId="{D8C3FB67-C184-43EA-9E51-59EC185AB2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8AB54-89EE-40C2-849F-C6E0FD5DDD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1C6B-7A05-4135-97AF-8C5897C98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1C6B-7A05-4135-97AF-8C5897C98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1C6B-7A05-4135-97AF-8C5897C98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17A4-91F5-AF4F-ABE9-A619919F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0">
                <a:latin typeface="Lato Black" panose="020F05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C872-0A03-2D40-9685-00672AD3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" y="2168770"/>
            <a:ext cx="10797746" cy="3493478"/>
          </a:xfrm>
        </p:spPr>
        <p:txBody>
          <a:bodyPr/>
          <a:lstStyle>
            <a:lvl1pPr>
              <a:defRPr b="0" i="0">
                <a:latin typeface="Lato" panose="020F0502020204030203" pitchFamily="34" charset="77"/>
              </a:defRPr>
            </a:lvl1pPr>
            <a:lvl2pPr>
              <a:defRPr b="0" i="0">
                <a:latin typeface="Lato" panose="020F0502020204030203" pitchFamily="34" charset="77"/>
              </a:defRPr>
            </a:lvl2pPr>
            <a:lvl3pPr>
              <a:defRPr b="0" i="0">
                <a:latin typeface="Lato" panose="020F0502020204030203" pitchFamily="34" charset="77"/>
              </a:defRPr>
            </a:lvl3pPr>
            <a:lvl4pPr>
              <a:defRPr b="0" i="0">
                <a:latin typeface="Lato" panose="020F0502020204030203" pitchFamily="34" charset="77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23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AFE499-A5B4-3241-AED6-69613FF452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263"/>
            <a:ext cx="3048000" cy="6165850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E58CBD-F934-684A-81E0-1E09B912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1971" y="2074337"/>
            <a:ext cx="8046720" cy="3599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40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6D6B-2CE4-4046-BCB0-C9F67195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9B30-D501-CD46-AA84-45008D27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054" y="2180492"/>
            <a:ext cx="5181600" cy="351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74CEC-5BEE-3847-B2B5-AAEB4425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0492"/>
            <a:ext cx="5181600" cy="351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45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977B04-3BBB-C943-BFE8-0FD0565C4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263"/>
            <a:ext cx="12192000" cy="6166461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4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A8B2-5D11-8E49-B213-9CF5B8A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AB43D-E92B-254A-83C1-E07A078B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63293"/>
            <a:ext cx="11612880" cy="117729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27BEB-D6F7-4541-A52E-9C6D0237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164666"/>
            <a:ext cx="10797746" cy="361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4" r:id="rId3"/>
    <p:sldLayoutId id="2147483671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2"/>
          </a:solidFill>
          <a:latin typeface="Lato Black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.edu/research/integrity/ir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rb@un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F6E2F-AECC-4F24-8F87-AB89BF18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517"/>
              </p:ext>
            </p:extLst>
          </p:nvPr>
        </p:nvGraphicFramePr>
        <p:xfrm>
          <a:off x="1360967" y="680483"/>
          <a:ext cx="9516140" cy="477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140">
                  <a:extLst>
                    <a:ext uri="{9D8B030D-6E8A-4147-A177-3AD203B41FA5}">
                      <a16:colId xmlns:a16="http://schemas.microsoft.com/office/drawing/2014/main" val="551881280"/>
                    </a:ext>
                  </a:extLst>
                </a:gridCol>
              </a:tblGrid>
              <a:tr h="477401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IRB Updates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1600" b="0" dirty="0"/>
                        <a:t>Bob Kennedy, MS</a:t>
                      </a:r>
                    </a:p>
                    <a:p>
                      <a:pPr algn="ctr"/>
                      <a:r>
                        <a:rPr lang="en-US" sz="1600" b="0" dirty="0"/>
                        <a:t>Director of Research Integrity</a:t>
                      </a:r>
                    </a:p>
                    <a:p>
                      <a:pPr algn="ctr"/>
                      <a:r>
                        <a:rPr lang="en-US" sz="1600" b="0" dirty="0"/>
                        <a:t>rkennedy1@une.edu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5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4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FB67-C184-43EA-9E51-59EC185A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63293"/>
            <a:ext cx="11612880" cy="763483"/>
          </a:xfrm>
        </p:spPr>
        <p:txBody>
          <a:bodyPr/>
          <a:lstStyle/>
          <a:p>
            <a:r>
              <a:rPr lang="en-US" dirty="0"/>
              <a:t>What about bob?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29C0-427E-49A5-AD8C-B2B9B284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" y="1631576"/>
            <a:ext cx="10797746" cy="4030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Experience in both animal &amp; human subjects research administration: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Weill Cornell Medicine – Human Research Protection Program</a:t>
            </a:r>
          </a:p>
          <a:p>
            <a:pPr lvl="1"/>
            <a:r>
              <a:rPr lang="en-US" dirty="0"/>
              <a:t>Senior Human Research QA &amp; Education Manager</a:t>
            </a:r>
          </a:p>
          <a:p>
            <a:pPr lvl="1"/>
            <a:endParaRPr lang="en-US" dirty="0"/>
          </a:p>
          <a:p>
            <a:r>
              <a:rPr lang="en-US" b="1" dirty="0"/>
              <a:t>Maine Medical Center Research Institute</a:t>
            </a:r>
          </a:p>
          <a:p>
            <a:pPr lvl="1"/>
            <a:r>
              <a:rPr lang="en-US" dirty="0"/>
              <a:t>Project Manager – Office of Research Ethics &amp; Compliance</a:t>
            </a:r>
          </a:p>
          <a:p>
            <a:pPr lvl="1"/>
            <a:endParaRPr lang="en-US" dirty="0"/>
          </a:p>
          <a:p>
            <a:r>
              <a:rPr lang="en-US" b="1" dirty="0"/>
              <a:t>Capricorn Products LLC</a:t>
            </a:r>
          </a:p>
          <a:p>
            <a:pPr lvl="1"/>
            <a:r>
              <a:rPr lang="en-US" dirty="0"/>
              <a:t>Compliance, Audit &amp; Risk Manager</a:t>
            </a:r>
          </a:p>
          <a:p>
            <a:pPr lvl="1"/>
            <a:endParaRPr lang="en-US" dirty="0"/>
          </a:p>
          <a:p>
            <a:r>
              <a:rPr lang="en-US" b="1" dirty="0"/>
              <a:t>MaineHealth Institutional Review Board</a:t>
            </a:r>
          </a:p>
          <a:p>
            <a:pPr lvl="1"/>
            <a:r>
              <a:rPr lang="en-US" dirty="0"/>
              <a:t>Current voting member</a:t>
            </a:r>
          </a:p>
        </p:txBody>
      </p:sp>
    </p:spTree>
    <p:extLst>
      <p:ext uri="{BB962C8B-B14F-4D97-AF65-F5344CB8AC3E}">
        <p14:creationId xmlns:p14="http://schemas.microsoft.com/office/powerpoint/2010/main" val="244576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FB67-C184-43EA-9E51-59EC185A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" y="408512"/>
            <a:ext cx="11612880" cy="763483"/>
          </a:xfrm>
        </p:spPr>
        <p:txBody>
          <a:bodyPr/>
          <a:lstStyle/>
          <a:p>
            <a:r>
              <a:rPr lang="en-US" dirty="0"/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29C0-427E-49A5-AD8C-B2B9B284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" y="1631576"/>
            <a:ext cx="10797746" cy="4030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UNE IRB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 has recently been updated with the following content: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Application for Exempt Research Projects</a:t>
            </a:r>
          </a:p>
          <a:p>
            <a:pPr lvl="1"/>
            <a:r>
              <a:rPr lang="en-US" dirty="0"/>
              <a:t>Replaces the former ‘Application for Exemption’</a:t>
            </a:r>
          </a:p>
          <a:p>
            <a:pPr lvl="1"/>
            <a:endParaRPr lang="en-US" dirty="0"/>
          </a:p>
          <a:p>
            <a:r>
              <a:rPr lang="en-US" b="1" dirty="0"/>
              <a:t>Principal Investigator Certification</a:t>
            </a:r>
          </a:p>
          <a:p>
            <a:pPr lvl="1"/>
            <a:r>
              <a:rPr lang="en-US" dirty="0"/>
              <a:t>New PDF document to capture the electronic signature of the PI and the Faculty Advisor to certify their involvement in the project</a:t>
            </a:r>
          </a:p>
          <a:p>
            <a:pPr lvl="1"/>
            <a:endParaRPr lang="en-US" dirty="0"/>
          </a:p>
          <a:p>
            <a:r>
              <a:rPr lang="en-US" b="1" dirty="0"/>
              <a:t>Research Proposal Guidance for Exempt Projects Involving Interviews &amp; Surveys</a:t>
            </a:r>
          </a:p>
          <a:p>
            <a:pPr lvl="1"/>
            <a:r>
              <a:rPr lang="en-US" dirty="0"/>
              <a:t>New guidance document to assist with writing a research proposal that addresses IRB concerns</a:t>
            </a:r>
          </a:p>
          <a:p>
            <a:pPr lvl="1"/>
            <a:endParaRPr lang="en-US" dirty="0"/>
          </a:p>
          <a:p>
            <a:r>
              <a:rPr lang="en-US" b="1" dirty="0"/>
              <a:t>Participant Information Sheet Template (Exempt Projects Only)</a:t>
            </a:r>
          </a:p>
          <a:p>
            <a:pPr lvl="1"/>
            <a:r>
              <a:rPr lang="en-US" dirty="0"/>
              <a:t>Replaces the former ‘Consent Template for Exempt Studies Only’</a:t>
            </a:r>
          </a:p>
        </p:txBody>
      </p:sp>
    </p:spTree>
    <p:extLst>
      <p:ext uri="{BB962C8B-B14F-4D97-AF65-F5344CB8AC3E}">
        <p14:creationId xmlns:p14="http://schemas.microsoft.com/office/powerpoint/2010/main" val="149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FB67-C184-43EA-9E51-59EC185A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63293"/>
            <a:ext cx="11612880" cy="763483"/>
          </a:xfrm>
        </p:spPr>
        <p:txBody>
          <a:bodyPr/>
          <a:lstStyle/>
          <a:p>
            <a:r>
              <a:rPr lang="en-US" dirty="0"/>
              <a:t>On-going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29C0-427E-49A5-AD8C-B2B9B284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" y="1631576"/>
            <a:ext cx="10797746" cy="40306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Revisions to existing IRB applications, forms, and templates</a:t>
            </a:r>
          </a:p>
          <a:p>
            <a:pPr lvl="1"/>
            <a:r>
              <a:rPr lang="en-US" dirty="0"/>
              <a:t>Application for Initial Review &amp; Approval</a:t>
            </a:r>
          </a:p>
          <a:p>
            <a:pPr lvl="1"/>
            <a:r>
              <a:rPr lang="en-US" dirty="0"/>
              <a:t>Informed Consent Template</a:t>
            </a:r>
          </a:p>
          <a:p>
            <a:pPr lvl="1"/>
            <a:endParaRPr lang="en-US" dirty="0"/>
          </a:p>
          <a:p>
            <a:r>
              <a:rPr lang="en-US" b="1" dirty="0"/>
              <a:t>Implementation of Cayuse</a:t>
            </a:r>
          </a:p>
          <a:p>
            <a:pPr lvl="1"/>
            <a:r>
              <a:rPr lang="en-US" dirty="0"/>
              <a:t>An electronic, web-based IRB submission platform to replace our existing submission and follow-up process via the </a:t>
            </a:r>
            <a:r>
              <a:rPr lang="en-US" dirty="0">
                <a:hlinkClick r:id="rId3"/>
              </a:rPr>
              <a:t>irb@une.edu</a:t>
            </a:r>
            <a:r>
              <a:rPr lang="en-US" dirty="0"/>
              <a:t> mailbox</a:t>
            </a:r>
          </a:p>
          <a:p>
            <a:pPr lvl="1"/>
            <a:endParaRPr lang="en-US" dirty="0"/>
          </a:p>
          <a:p>
            <a:r>
              <a:rPr lang="en-US" b="1" dirty="0"/>
              <a:t>Creation of additional guidance documents for the research community</a:t>
            </a:r>
          </a:p>
          <a:p>
            <a:pPr lvl="1"/>
            <a:endParaRPr lang="en-US" dirty="0"/>
          </a:p>
          <a:p>
            <a:r>
              <a:rPr lang="en-US" b="1" dirty="0"/>
              <a:t>Targeted educational outreach to benefit UNE faculty, staff &amp; students</a:t>
            </a:r>
          </a:p>
          <a:p>
            <a:pPr lvl="1"/>
            <a:endParaRPr lang="en-US" dirty="0"/>
          </a:p>
          <a:p>
            <a:r>
              <a:rPr lang="en-US" b="1" dirty="0"/>
              <a:t>Reassessment of UNE COVID-19 protocols for in-person human subjects research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6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F6E2F-AECC-4F24-8F87-AB89BF18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6563"/>
              </p:ext>
            </p:extLst>
          </p:nvPr>
        </p:nvGraphicFramePr>
        <p:xfrm>
          <a:off x="1360967" y="680483"/>
          <a:ext cx="9516140" cy="477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140">
                  <a:extLst>
                    <a:ext uri="{9D8B030D-6E8A-4147-A177-3AD203B41FA5}">
                      <a16:colId xmlns:a16="http://schemas.microsoft.com/office/drawing/2014/main" val="551881280"/>
                    </a:ext>
                  </a:extLst>
                </a:gridCol>
              </a:tblGrid>
              <a:tr h="477401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Questions?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5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428308"/>
      </p:ext>
    </p:extLst>
  </p:cSld>
  <p:clrMapOvr>
    <a:masterClrMapping/>
  </p:clrMapOvr>
</p:sld>
</file>

<file path=ppt/theme/theme1.xml><?xml version="1.0" encoding="utf-8"?>
<a:theme xmlns:a="http://schemas.openxmlformats.org/drawingml/2006/main" name="UNE_PPT">
  <a:themeElements>
    <a:clrScheme name="UNE PowerPoint Colors">
      <a:dk1>
        <a:srgbClr val="163E70"/>
      </a:dk1>
      <a:lt1>
        <a:srgbClr val="FFFFFF"/>
      </a:lt1>
      <a:dk2>
        <a:srgbClr val="231F20"/>
      </a:dk2>
      <a:lt2>
        <a:srgbClr val="E7E6E6"/>
      </a:lt2>
      <a:accent1>
        <a:srgbClr val="163E70"/>
      </a:accent1>
      <a:accent2>
        <a:srgbClr val="FFC324"/>
      </a:accent2>
      <a:accent3>
        <a:srgbClr val="9FA1A3"/>
      </a:accent3>
      <a:accent4>
        <a:srgbClr val="0096D6"/>
      </a:accent4>
      <a:accent5>
        <a:srgbClr val="7DB7D2"/>
      </a:accent5>
      <a:accent6>
        <a:srgbClr val="C3D82E"/>
      </a:accent6>
      <a:hlink>
        <a:srgbClr val="00AEEF"/>
      </a:hlink>
      <a:folHlink>
        <a:srgbClr val="6758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AE21170-774C-0C4A-8472-E5C7079BE722}" vid="{0464B990-74F0-6F43-88B3-D48E2EBC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297e95-61a7-4c19-a7f3-ef514cff8bfd">
      <UserInfo>
        <DisplayName>UNEGroup-Research Council Members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6F11C0F719E4A9619DCD8AF69702F" ma:contentTypeVersion="11" ma:contentTypeDescription="Create a new document." ma:contentTypeScope="" ma:versionID="b1d184e73802f1e0b433356e69e5a6ad">
  <xsd:schema xmlns:xsd="http://www.w3.org/2001/XMLSchema" xmlns:xs="http://www.w3.org/2001/XMLSchema" xmlns:p="http://schemas.microsoft.com/office/2006/metadata/properties" xmlns:ns2="65bd92f3-2d9c-4b4e-948b-e0f4667de331" xmlns:ns3="6a297e95-61a7-4c19-a7f3-ef514cff8bfd" targetNamespace="http://schemas.microsoft.com/office/2006/metadata/properties" ma:root="true" ma:fieldsID="ab10158a81ff74957a728969302df0f2" ns2:_="" ns3:_="">
    <xsd:import namespace="65bd92f3-2d9c-4b4e-948b-e0f4667de331"/>
    <xsd:import namespace="6a297e95-61a7-4c19-a7f3-ef514cff8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d92f3-2d9c-4b4e-948b-e0f4667de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97e95-61a7-4c19-a7f3-ef514cff8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CC50B-AD68-4E82-91E8-DC00F7E3A882}">
  <ds:schemaRefs>
    <ds:schemaRef ds:uri="http://schemas.microsoft.com/office/2006/metadata/properties"/>
    <ds:schemaRef ds:uri="http://schemas.microsoft.com/office/infopath/2007/PartnerControls"/>
    <ds:schemaRef ds:uri="6a297e95-61a7-4c19-a7f3-ef514cff8bfd"/>
  </ds:schemaRefs>
</ds:datastoreItem>
</file>

<file path=customXml/itemProps2.xml><?xml version="1.0" encoding="utf-8"?>
<ds:datastoreItem xmlns:ds="http://schemas.openxmlformats.org/officeDocument/2006/customXml" ds:itemID="{72AFCC82-2FB9-4585-A90B-FEA35EE3B5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DEFCC-C213-41B5-9BCF-857EA2772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d92f3-2d9c-4b4e-948b-e0f4667de331"/>
    <ds:schemaRef ds:uri="6a297e95-61a7-4c19-a7f3-ef514cff8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UNE_PPT</Template>
  <TotalTime>192</TotalTime>
  <Words>252</Words>
  <Application>Microsoft Office PowerPoint</Application>
  <PresentationFormat>Widescreen</PresentationFormat>
  <Paragraphs>51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UNE_PPT</vt:lpstr>
      <vt:lpstr>PowerPoint Presentation</vt:lpstr>
      <vt:lpstr>What about bob?</vt:lpstr>
      <vt:lpstr>New developments</vt:lpstr>
      <vt:lpstr>On-going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Kruzel</dc:creator>
  <cp:lastModifiedBy>Bob Kennedy</cp:lastModifiedBy>
  <cp:revision>30</cp:revision>
  <cp:lastPrinted>2019-05-03T15:59:35Z</cp:lastPrinted>
  <dcterms:created xsi:type="dcterms:W3CDTF">2021-11-05T16:01:22Z</dcterms:created>
  <dcterms:modified xsi:type="dcterms:W3CDTF">2022-01-25T02:28:58Z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0x010100E8A6F11C0F719E4A9619DCD8AF69702F</vt:lpwstr>
  </property>
</Properties>
</file>