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1095" r:id="rId2"/>
    <p:sldId id="1097" r:id="rId3"/>
    <p:sldId id="1108" r:id="rId4"/>
    <p:sldId id="1100" r:id="rId5"/>
    <p:sldId id="1106" r:id="rId6"/>
    <p:sldId id="1112" r:id="rId7"/>
    <p:sldId id="1113" r:id="rId8"/>
    <p:sldId id="1115" r:id="rId9"/>
    <p:sldId id="1116" r:id="rId10"/>
    <p:sldId id="1107" r:id="rId11"/>
    <p:sldId id="1117" r:id="rId12"/>
    <p:sldId id="1109" r:id="rId13"/>
    <p:sldId id="1110" r:id="rId14"/>
    <p:sldId id="1111" r:id="rId15"/>
    <p:sldId id="1118" r:id="rId16"/>
    <p:sldId id="1119" r:id="rId17"/>
    <p:sldId id="1120" r:id="rId18"/>
    <p:sldId id="1125" r:id="rId19"/>
    <p:sldId id="1122" r:id="rId20"/>
    <p:sldId id="1123" r:id="rId21"/>
    <p:sldId id="1124" r:id="rId22"/>
    <p:sldId id="1102" r:id="rId23"/>
    <p:sldId id="1103" r:id="rId24"/>
    <p:sldId id="1129" r:id="rId25"/>
    <p:sldId id="112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56F1"/>
    <a:srgbClr val="9D4C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19" autoAdjust="0"/>
    <p:restoredTop sz="94816" autoAdjust="0"/>
  </p:normalViewPr>
  <p:slideViewPr>
    <p:cSldViewPr snapToGrid="0" snapToObjects="1">
      <p:cViewPr>
        <p:scale>
          <a:sx n="70" d="100"/>
          <a:sy n="70" d="100"/>
        </p:scale>
        <p:origin x="375" y="2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36" d="100"/>
        <a:sy n="3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Herschbach" userId="35e9ce28-27d2-4bd1-a98f-54041ef7bacf" providerId="ADAL" clId="{04A95D17-E727-40AE-B7ED-43D2EDA222D9}"/>
    <pc:docChg chg="undo custSel addSld delSld modSld sldOrd">
      <pc:chgData name="Lisa Herschbach" userId="35e9ce28-27d2-4bd1-a98f-54041ef7bacf" providerId="ADAL" clId="{04A95D17-E727-40AE-B7ED-43D2EDA222D9}" dt="2025-10-02T18:54:19.273" v="5316" actId="20577"/>
      <pc:docMkLst>
        <pc:docMk/>
      </pc:docMkLst>
      <pc:sldChg chg="modSp mod ord">
        <pc:chgData name="Lisa Herschbach" userId="35e9ce28-27d2-4bd1-a98f-54041ef7bacf" providerId="ADAL" clId="{04A95D17-E727-40AE-B7ED-43D2EDA222D9}" dt="2025-10-02T15:37:31.081" v="702"/>
        <pc:sldMkLst>
          <pc:docMk/>
          <pc:sldMk cId="1167468362" sldId="1095"/>
        </pc:sldMkLst>
        <pc:spChg chg="mod">
          <ac:chgData name="Lisa Herschbach" userId="35e9ce28-27d2-4bd1-a98f-54041ef7bacf" providerId="ADAL" clId="{04A95D17-E727-40AE-B7ED-43D2EDA222D9}" dt="2025-10-02T15:21:15.319" v="91" actId="20577"/>
          <ac:spMkLst>
            <pc:docMk/>
            <pc:sldMk cId="1167468362" sldId="1095"/>
            <ac:spMk id="2" creationId="{ABA236F1-BD56-9B44-B563-3BBA6BCE4A8D}"/>
          </ac:spMkLst>
        </pc:spChg>
        <pc:spChg chg="mod">
          <ac:chgData name="Lisa Herschbach" userId="35e9ce28-27d2-4bd1-a98f-54041ef7bacf" providerId="ADAL" clId="{04A95D17-E727-40AE-B7ED-43D2EDA222D9}" dt="2025-10-02T15:36:51.975" v="700" actId="255"/>
          <ac:spMkLst>
            <pc:docMk/>
            <pc:sldMk cId="1167468362" sldId="1095"/>
            <ac:spMk id="15" creationId="{B4136644-FDB8-90BE-A10A-DF75CC0DC3C3}"/>
          </ac:spMkLst>
        </pc:spChg>
      </pc:sldChg>
      <pc:sldChg chg="delSp modSp add del mod">
        <pc:chgData name="Lisa Herschbach" userId="35e9ce28-27d2-4bd1-a98f-54041ef7bacf" providerId="ADAL" clId="{04A95D17-E727-40AE-B7ED-43D2EDA222D9}" dt="2025-10-02T18:03:52.654" v="3453" actId="1076"/>
        <pc:sldMkLst>
          <pc:docMk/>
          <pc:sldMk cId="3560698604" sldId="1097"/>
        </pc:sldMkLst>
        <pc:spChg chg="mod">
          <ac:chgData name="Lisa Herschbach" userId="35e9ce28-27d2-4bd1-a98f-54041ef7bacf" providerId="ADAL" clId="{04A95D17-E727-40AE-B7ED-43D2EDA222D9}" dt="2025-10-02T15:25:20.229" v="339" actId="20577"/>
          <ac:spMkLst>
            <pc:docMk/>
            <pc:sldMk cId="3560698604" sldId="1097"/>
            <ac:spMk id="2" creationId="{29BEF5FC-2601-0DD9-3196-255A8DD1095A}"/>
          </ac:spMkLst>
        </pc:spChg>
        <pc:spChg chg="mod">
          <ac:chgData name="Lisa Herschbach" userId="35e9ce28-27d2-4bd1-a98f-54041ef7bacf" providerId="ADAL" clId="{04A95D17-E727-40AE-B7ED-43D2EDA222D9}" dt="2025-10-02T18:03:52.654" v="3453" actId="1076"/>
          <ac:spMkLst>
            <pc:docMk/>
            <pc:sldMk cId="3560698604" sldId="1097"/>
            <ac:spMk id="15" creationId="{D99E2023-B181-73A1-8B46-51176AF3B9BC}"/>
          </ac:spMkLst>
        </pc:spChg>
        <pc:picChg chg="del">
          <ac:chgData name="Lisa Herschbach" userId="35e9ce28-27d2-4bd1-a98f-54041ef7bacf" providerId="ADAL" clId="{04A95D17-E727-40AE-B7ED-43D2EDA222D9}" dt="2025-10-02T16:02:27.683" v="2479" actId="478"/>
          <ac:picMkLst>
            <pc:docMk/>
            <pc:sldMk cId="3560698604" sldId="1097"/>
            <ac:picMk id="11" creationId="{DE8CE629-98A3-B3BC-62ED-E580A9A5DAA9}"/>
          </ac:picMkLst>
        </pc:picChg>
      </pc:sldChg>
      <pc:sldChg chg="addSp delSp modSp add del mod ord chgLayout">
        <pc:chgData name="Lisa Herschbach" userId="35e9ce28-27d2-4bd1-a98f-54041ef7bacf" providerId="ADAL" clId="{04A95D17-E727-40AE-B7ED-43D2EDA222D9}" dt="2025-10-02T18:04:32.562" v="3454" actId="1076"/>
        <pc:sldMkLst>
          <pc:docMk/>
          <pc:sldMk cId="3090990903" sldId="1100"/>
        </pc:sldMkLst>
        <pc:spChg chg="mod ord">
          <ac:chgData name="Lisa Herschbach" userId="35e9ce28-27d2-4bd1-a98f-54041ef7bacf" providerId="ADAL" clId="{04A95D17-E727-40AE-B7ED-43D2EDA222D9}" dt="2025-10-02T15:54:26.652" v="1613" actId="20577"/>
          <ac:spMkLst>
            <pc:docMk/>
            <pc:sldMk cId="3090990903" sldId="1100"/>
            <ac:spMk id="2" creationId="{C968A9C6-CB92-32F3-41B1-96A0F4266EA9}"/>
          </ac:spMkLst>
        </pc:spChg>
        <pc:spChg chg="add del mod">
          <ac:chgData name="Lisa Herschbach" userId="35e9ce28-27d2-4bd1-a98f-54041ef7bacf" providerId="ADAL" clId="{04A95D17-E727-40AE-B7ED-43D2EDA222D9}" dt="2025-10-02T15:43:02.090" v="789" actId="6264"/>
          <ac:spMkLst>
            <pc:docMk/>
            <pc:sldMk cId="3090990903" sldId="1100"/>
            <ac:spMk id="3" creationId="{974D1BCC-294D-4E9D-88D5-C6FC41D04C9B}"/>
          </ac:spMkLst>
        </pc:spChg>
        <pc:spChg chg="add del mod ord">
          <ac:chgData name="Lisa Herschbach" userId="35e9ce28-27d2-4bd1-a98f-54041ef7bacf" providerId="ADAL" clId="{04A95D17-E727-40AE-B7ED-43D2EDA222D9}" dt="2025-10-02T15:43:02.090" v="789" actId="6264"/>
          <ac:spMkLst>
            <pc:docMk/>
            <pc:sldMk cId="3090990903" sldId="1100"/>
            <ac:spMk id="4" creationId="{ACBC0C94-F66D-4AE3-8E46-0DC4156F16F5}"/>
          </ac:spMkLst>
        </pc:spChg>
        <pc:spChg chg="mod">
          <ac:chgData name="Lisa Herschbach" userId="35e9ce28-27d2-4bd1-a98f-54041ef7bacf" providerId="ADAL" clId="{04A95D17-E727-40AE-B7ED-43D2EDA222D9}" dt="2025-10-02T18:04:32.562" v="3454" actId="1076"/>
          <ac:spMkLst>
            <pc:docMk/>
            <pc:sldMk cId="3090990903" sldId="1100"/>
            <ac:spMk id="8" creationId="{2CC6D236-51DB-A442-412D-7BE2C83512CD}"/>
          </ac:spMkLst>
        </pc:spChg>
        <pc:picChg chg="del mod">
          <ac:chgData name="Lisa Herschbach" userId="35e9ce28-27d2-4bd1-a98f-54041ef7bacf" providerId="ADAL" clId="{04A95D17-E727-40AE-B7ED-43D2EDA222D9}" dt="2025-10-02T15:41:53.907" v="787" actId="478"/>
          <ac:picMkLst>
            <pc:docMk/>
            <pc:sldMk cId="3090990903" sldId="1100"/>
            <ac:picMk id="5" creationId="{1E11E755-304C-2E46-E42E-07655582EACA}"/>
          </ac:picMkLst>
        </pc:picChg>
      </pc:sldChg>
      <pc:sldChg chg="del">
        <pc:chgData name="Lisa Herschbach" userId="35e9ce28-27d2-4bd1-a98f-54041ef7bacf" providerId="ADAL" clId="{04A95D17-E727-40AE-B7ED-43D2EDA222D9}" dt="2025-10-02T18:12:52.959" v="3696" actId="47"/>
        <pc:sldMkLst>
          <pc:docMk/>
          <pc:sldMk cId="2286252605" sldId="1101"/>
        </pc:sldMkLst>
      </pc:sldChg>
      <pc:sldChg chg="addSp modSp mod modAnim">
        <pc:chgData name="Lisa Herschbach" userId="35e9ce28-27d2-4bd1-a98f-54041ef7bacf" providerId="ADAL" clId="{04A95D17-E727-40AE-B7ED-43D2EDA222D9}" dt="2025-10-02T18:12:16.205" v="3695" actId="1076"/>
        <pc:sldMkLst>
          <pc:docMk/>
          <pc:sldMk cId="2224653353" sldId="1102"/>
        </pc:sldMkLst>
        <pc:spChg chg="mod">
          <ac:chgData name="Lisa Herschbach" userId="35e9ce28-27d2-4bd1-a98f-54041ef7bacf" providerId="ADAL" clId="{04A95D17-E727-40AE-B7ED-43D2EDA222D9}" dt="2025-10-02T18:08:45.982" v="3545" actId="20577"/>
          <ac:spMkLst>
            <pc:docMk/>
            <pc:sldMk cId="2224653353" sldId="1102"/>
            <ac:spMk id="2" creationId="{881C8F1C-BEB1-17C6-05AD-40AB03288C66}"/>
          </ac:spMkLst>
        </pc:spChg>
        <pc:spChg chg="mod">
          <ac:chgData name="Lisa Herschbach" userId="35e9ce28-27d2-4bd1-a98f-54041ef7bacf" providerId="ADAL" clId="{04A95D17-E727-40AE-B7ED-43D2EDA222D9}" dt="2025-10-02T18:12:07.021" v="3694" actId="14100"/>
          <ac:spMkLst>
            <pc:docMk/>
            <pc:sldMk cId="2224653353" sldId="1102"/>
            <ac:spMk id="4" creationId="{A77B69AA-3CB5-0FFF-D9A3-333A021BEF45}"/>
          </ac:spMkLst>
        </pc:spChg>
        <pc:picChg chg="add mod">
          <ac:chgData name="Lisa Herschbach" userId="35e9ce28-27d2-4bd1-a98f-54041ef7bacf" providerId="ADAL" clId="{04A95D17-E727-40AE-B7ED-43D2EDA222D9}" dt="2025-10-02T18:12:16.205" v="3695" actId="1076"/>
          <ac:picMkLst>
            <pc:docMk/>
            <pc:sldMk cId="2224653353" sldId="1102"/>
            <ac:picMk id="5" creationId="{14636A8B-D3F2-417E-8FD1-64B5E626E150}"/>
          </ac:picMkLst>
        </pc:picChg>
      </pc:sldChg>
      <pc:sldChg chg="addSp modSp mod ord">
        <pc:chgData name="Lisa Herschbach" userId="35e9ce28-27d2-4bd1-a98f-54041ef7bacf" providerId="ADAL" clId="{04A95D17-E727-40AE-B7ED-43D2EDA222D9}" dt="2025-10-02T18:36:41.331" v="5266" actId="1076"/>
        <pc:sldMkLst>
          <pc:docMk/>
          <pc:sldMk cId="3247552951" sldId="1103"/>
        </pc:sldMkLst>
        <pc:spChg chg="mod">
          <ac:chgData name="Lisa Herschbach" userId="35e9ce28-27d2-4bd1-a98f-54041ef7bacf" providerId="ADAL" clId="{04A95D17-E727-40AE-B7ED-43D2EDA222D9}" dt="2025-10-02T18:16:31.878" v="3945" actId="20577"/>
          <ac:spMkLst>
            <pc:docMk/>
            <pc:sldMk cId="3247552951" sldId="1103"/>
            <ac:spMk id="2" creationId="{BAE7F61D-ED2D-FCFA-2146-E54EF1E68CC1}"/>
          </ac:spMkLst>
        </pc:spChg>
        <pc:spChg chg="mod">
          <ac:chgData name="Lisa Herschbach" userId="35e9ce28-27d2-4bd1-a98f-54041ef7bacf" providerId="ADAL" clId="{04A95D17-E727-40AE-B7ED-43D2EDA222D9}" dt="2025-10-02T18:36:41.331" v="5266" actId="1076"/>
          <ac:spMkLst>
            <pc:docMk/>
            <pc:sldMk cId="3247552951" sldId="1103"/>
            <ac:spMk id="6" creationId="{E3EB1C0A-5CA7-469E-9B79-05593A119556}"/>
          </ac:spMkLst>
        </pc:spChg>
        <pc:spChg chg="add">
          <ac:chgData name="Lisa Herschbach" userId="35e9ce28-27d2-4bd1-a98f-54041ef7bacf" providerId="ADAL" clId="{04A95D17-E727-40AE-B7ED-43D2EDA222D9}" dt="2025-10-02T18:30:34.367" v="5008" actId="22"/>
          <ac:spMkLst>
            <pc:docMk/>
            <pc:sldMk cId="3247552951" sldId="1103"/>
            <ac:spMk id="8" creationId="{EB81DF40-031C-4F07-AB29-BCFA1C8AC590}"/>
          </ac:spMkLst>
        </pc:spChg>
      </pc:sldChg>
      <pc:sldChg chg="del">
        <pc:chgData name="Lisa Herschbach" userId="35e9ce28-27d2-4bd1-a98f-54041ef7bacf" providerId="ADAL" clId="{04A95D17-E727-40AE-B7ED-43D2EDA222D9}" dt="2025-10-02T18:13:12.931" v="3699" actId="47"/>
        <pc:sldMkLst>
          <pc:docMk/>
          <pc:sldMk cId="136311782" sldId="1104"/>
        </pc:sldMkLst>
      </pc:sldChg>
      <pc:sldChg chg="modSp del mod">
        <pc:chgData name="Lisa Herschbach" userId="35e9ce28-27d2-4bd1-a98f-54041ef7bacf" providerId="ADAL" clId="{04A95D17-E727-40AE-B7ED-43D2EDA222D9}" dt="2025-10-02T18:34:30.433" v="5159" actId="47"/>
        <pc:sldMkLst>
          <pc:docMk/>
          <pc:sldMk cId="3216586372" sldId="1105"/>
        </pc:sldMkLst>
        <pc:spChg chg="mod">
          <ac:chgData name="Lisa Herschbach" userId="35e9ce28-27d2-4bd1-a98f-54041ef7bacf" providerId="ADAL" clId="{04A95D17-E727-40AE-B7ED-43D2EDA222D9}" dt="2025-10-02T18:13:51.459" v="3756" actId="20577"/>
          <ac:spMkLst>
            <pc:docMk/>
            <pc:sldMk cId="3216586372" sldId="1105"/>
            <ac:spMk id="2" creationId="{24F08198-B4CA-DB17-7DC8-3B68CA1D31E4}"/>
          </ac:spMkLst>
        </pc:spChg>
        <pc:spChg chg="mod">
          <ac:chgData name="Lisa Herschbach" userId="35e9ce28-27d2-4bd1-a98f-54041ef7bacf" providerId="ADAL" clId="{04A95D17-E727-40AE-B7ED-43D2EDA222D9}" dt="2025-10-02T18:13:27.712" v="3718" actId="20577"/>
          <ac:spMkLst>
            <pc:docMk/>
            <pc:sldMk cId="3216586372" sldId="1105"/>
            <ac:spMk id="15" creationId="{07675611-64C1-DF0B-09E6-AB4033253A44}"/>
          </ac:spMkLst>
        </pc:spChg>
        <pc:picChg chg="mod">
          <ac:chgData name="Lisa Herschbach" userId="35e9ce28-27d2-4bd1-a98f-54041ef7bacf" providerId="ADAL" clId="{04A95D17-E727-40AE-B7ED-43D2EDA222D9}" dt="2025-10-02T18:14:19.889" v="3758" actId="1076"/>
          <ac:picMkLst>
            <pc:docMk/>
            <pc:sldMk cId="3216586372" sldId="1105"/>
            <ac:picMk id="5" creationId="{05ED0688-FE3D-A973-01B9-8CFB9501F0D3}"/>
          </ac:picMkLst>
        </pc:picChg>
      </pc:sldChg>
      <pc:sldChg chg="addSp delSp modSp add mod">
        <pc:chgData name="Lisa Herschbach" userId="35e9ce28-27d2-4bd1-a98f-54041ef7bacf" providerId="ADAL" clId="{04A95D17-E727-40AE-B7ED-43D2EDA222D9}" dt="2025-10-02T18:05:05.782" v="3461" actId="20577"/>
        <pc:sldMkLst>
          <pc:docMk/>
          <pc:sldMk cId="4283003921" sldId="1106"/>
        </pc:sldMkLst>
        <pc:spChg chg="mod">
          <ac:chgData name="Lisa Herschbach" userId="35e9ce28-27d2-4bd1-a98f-54041ef7bacf" providerId="ADAL" clId="{04A95D17-E727-40AE-B7ED-43D2EDA222D9}" dt="2025-10-02T16:21:59.719" v="3221" actId="20577"/>
          <ac:spMkLst>
            <pc:docMk/>
            <pc:sldMk cId="4283003921" sldId="1106"/>
            <ac:spMk id="2" creationId="{C968A9C6-CB92-32F3-41B1-96A0F4266EA9}"/>
          </ac:spMkLst>
        </pc:spChg>
        <pc:spChg chg="mod">
          <ac:chgData name="Lisa Herschbach" userId="35e9ce28-27d2-4bd1-a98f-54041ef7bacf" providerId="ADAL" clId="{04A95D17-E727-40AE-B7ED-43D2EDA222D9}" dt="2025-10-02T18:05:05.782" v="3461" actId="20577"/>
          <ac:spMkLst>
            <pc:docMk/>
            <pc:sldMk cId="4283003921" sldId="1106"/>
            <ac:spMk id="8" creationId="{2CC6D236-51DB-A442-412D-7BE2C83512CD}"/>
          </ac:spMkLst>
        </pc:spChg>
        <pc:picChg chg="mod">
          <ac:chgData name="Lisa Herschbach" userId="35e9ce28-27d2-4bd1-a98f-54041ef7bacf" providerId="ADAL" clId="{04A95D17-E727-40AE-B7ED-43D2EDA222D9}" dt="2025-10-02T16:21:47.164" v="3220" actId="1076"/>
          <ac:picMkLst>
            <pc:docMk/>
            <pc:sldMk cId="4283003921" sldId="1106"/>
            <ac:picMk id="5" creationId="{1E11E755-304C-2E46-E42E-07655582EACA}"/>
          </ac:picMkLst>
        </pc:picChg>
        <pc:picChg chg="add del mod">
          <ac:chgData name="Lisa Herschbach" userId="35e9ce28-27d2-4bd1-a98f-54041ef7bacf" providerId="ADAL" clId="{04A95D17-E727-40AE-B7ED-43D2EDA222D9}" dt="2025-10-02T15:40:05.139" v="776"/>
          <ac:picMkLst>
            <pc:docMk/>
            <pc:sldMk cId="4283003921" sldId="1106"/>
            <ac:picMk id="6" creationId="{F5D80A6E-9FC0-49C8-BD4B-F993C9629765}"/>
          </ac:picMkLst>
        </pc:picChg>
      </pc:sldChg>
      <pc:sldChg chg="new del">
        <pc:chgData name="Lisa Herschbach" userId="35e9ce28-27d2-4bd1-a98f-54041ef7bacf" providerId="ADAL" clId="{04A95D17-E727-40AE-B7ED-43D2EDA222D9}" dt="2025-10-02T16:06:53.818" v="2599" actId="47"/>
        <pc:sldMkLst>
          <pc:docMk/>
          <pc:sldMk cId="360195261" sldId="1107"/>
        </pc:sldMkLst>
      </pc:sldChg>
      <pc:sldChg chg="add">
        <pc:chgData name="Lisa Herschbach" userId="35e9ce28-27d2-4bd1-a98f-54041ef7bacf" providerId="ADAL" clId="{04A95D17-E727-40AE-B7ED-43D2EDA222D9}" dt="2025-10-02T17:24:22.414" v="3341"/>
        <pc:sldMkLst>
          <pc:docMk/>
          <pc:sldMk cId="1928041682" sldId="1107"/>
        </pc:sldMkLst>
      </pc:sldChg>
      <pc:sldChg chg="addSp modSp add mod ord">
        <pc:chgData name="Lisa Herschbach" userId="35e9ce28-27d2-4bd1-a98f-54041ef7bacf" providerId="ADAL" clId="{04A95D17-E727-40AE-B7ED-43D2EDA222D9}" dt="2025-10-02T18:02:49.413" v="3404" actId="20577"/>
        <pc:sldMkLst>
          <pc:docMk/>
          <pc:sldMk cId="1318923341" sldId="1108"/>
        </pc:sldMkLst>
        <pc:spChg chg="mod">
          <ac:chgData name="Lisa Herschbach" userId="35e9ce28-27d2-4bd1-a98f-54041ef7bacf" providerId="ADAL" clId="{04A95D17-E727-40AE-B7ED-43D2EDA222D9}" dt="2025-10-02T18:02:49.413" v="3404" actId="20577"/>
          <ac:spMkLst>
            <pc:docMk/>
            <pc:sldMk cId="1318923341" sldId="1108"/>
            <ac:spMk id="2" creationId="{C968A9C6-CB92-32F3-41B1-96A0F4266EA9}"/>
          </ac:spMkLst>
        </pc:spChg>
        <pc:spChg chg="mod">
          <ac:chgData name="Lisa Herschbach" userId="35e9ce28-27d2-4bd1-a98f-54041ef7bacf" providerId="ADAL" clId="{04A95D17-E727-40AE-B7ED-43D2EDA222D9}" dt="2025-10-02T15:56:31.163" v="1666" actId="20577"/>
          <ac:spMkLst>
            <pc:docMk/>
            <pc:sldMk cId="1318923341" sldId="1108"/>
            <ac:spMk id="8" creationId="{2CC6D236-51DB-A442-412D-7BE2C83512CD}"/>
          </ac:spMkLst>
        </pc:spChg>
        <pc:picChg chg="add mod">
          <ac:chgData name="Lisa Herschbach" userId="35e9ce28-27d2-4bd1-a98f-54041ef7bacf" providerId="ADAL" clId="{04A95D17-E727-40AE-B7ED-43D2EDA222D9}" dt="2025-10-02T16:02:12.076" v="2476" actId="1076"/>
          <ac:picMkLst>
            <pc:docMk/>
            <pc:sldMk cId="1318923341" sldId="1108"/>
            <ac:picMk id="3" creationId="{3FA10838-484B-4935-BE42-6EA6D0B7D2F2}"/>
          </ac:picMkLst>
        </pc:picChg>
      </pc:sldChg>
      <pc:sldChg chg="add del">
        <pc:chgData name="Lisa Herschbach" userId="35e9ce28-27d2-4bd1-a98f-54041ef7bacf" providerId="ADAL" clId="{04A95D17-E727-40AE-B7ED-43D2EDA222D9}" dt="2025-10-02T15:41:44.345" v="786"/>
        <pc:sldMkLst>
          <pc:docMk/>
          <pc:sldMk cId="2131332740" sldId="1108"/>
        </pc:sldMkLst>
      </pc:sldChg>
      <pc:sldChg chg="add del">
        <pc:chgData name="Lisa Herschbach" userId="35e9ce28-27d2-4bd1-a98f-54041ef7bacf" providerId="ADAL" clId="{04A95D17-E727-40AE-B7ED-43D2EDA222D9}" dt="2025-10-02T15:40:51.765" v="782"/>
        <pc:sldMkLst>
          <pc:docMk/>
          <pc:sldMk cId="3001969111" sldId="1108"/>
        </pc:sldMkLst>
      </pc:sldChg>
      <pc:sldChg chg="modSp add del mod">
        <pc:chgData name="Lisa Herschbach" userId="35e9ce28-27d2-4bd1-a98f-54041ef7bacf" providerId="ADAL" clId="{04A95D17-E727-40AE-B7ED-43D2EDA222D9}" dt="2025-10-02T17:21:34.747" v="3303" actId="47"/>
        <pc:sldMkLst>
          <pc:docMk/>
          <pc:sldMk cId="2161241295" sldId="1109"/>
        </pc:sldMkLst>
        <pc:spChg chg="mod">
          <ac:chgData name="Lisa Herschbach" userId="35e9ce28-27d2-4bd1-a98f-54041ef7bacf" providerId="ADAL" clId="{04A95D17-E727-40AE-B7ED-43D2EDA222D9}" dt="2025-10-02T16:23:31.202" v="3244" actId="20577"/>
          <ac:spMkLst>
            <pc:docMk/>
            <pc:sldMk cId="2161241295" sldId="1109"/>
            <ac:spMk id="2" creationId="{C968A9C6-CB92-32F3-41B1-96A0F4266EA9}"/>
          </ac:spMkLst>
        </pc:spChg>
        <pc:spChg chg="mod">
          <ac:chgData name="Lisa Herschbach" userId="35e9ce28-27d2-4bd1-a98f-54041ef7bacf" providerId="ADAL" clId="{04A95D17-E727-40AE-B7ED-43D2EDA222D9}" dt="2025-10-02T17:20:52.954" v="3300" actId="20577"/>
          <ac:spMkLst>
            <pc:docMk/>
            <pc:sldMk cId="2161241295" sldId="1109"/>
            <ac:spMk id="8" creationId="{2CC6D236-51DB-A442-412D-7BE2C83512CD}"/>
          </ac:spMkLst>
        </pc:spChg>
      </pc:sldChg>
      <pc:sldChg chg="add">
        <pc:chgData name="Lisa Herschbach" userId="35e9ce28-27d2-4bd1-a98f-54041ef7bacf" providerId="ADAL" clId="{04A95D17-E727-40AE-B7ED-43D2EDA222D9}" dt="2025-10-02T17:25:24.312" v="3343"/>
        <pc:sldMkLst>
          <pc:docMk/>
          <pc:sldMk cId="3894388595" sldId="1109"/>
        </pc:sldMkLst>
      </pc:sldChg>
      <pc:sldChg chg="modSp add mod">
        <pc:chgData name="Lisa Herschbach" userId="35e9ce28-27d2-4bd1-a98f-54041ef7bacf" providerId="ADAL" clId="{04A95D17-E727-40AE-B7ED-43D2EDA222D9}" dt="2025-10-02T17:25:59.211" v="3345" actId="27636"/>
        <pc:sldMkLst>
          <pc:docMk/>
          <pc:sldMk cId="1219315846" sldId="1110"/>
        </pc:sldMkLst>
        <pc:spChg chg="mod">
          <ac:chgData name="Lisa Herschbach" userId="35e9ce28-27d2-4bd1-a98f-54041ef7bacf" providerId="ADAL" clId="{04A95D17-E727-40AE-B7ED-43D2EDA222D9}" dt="2025-10-02T17:25:59.211" v="3345" actId="27636"/>
          <ac:spMkLst>
            <pc:docMk/>
            <pc:sldMk cId="1219315846" sldId="1110"/>
            <ac:spMk id="6" creationId="{9CBF35B6-0858-403C-AC53-DDF180CFFEDC}"/>
          </ac:spMkLst>
        </pc:spChg>
      </pc:sldChg>
      <pc:sldChg chg="add del">
        <pc:chgData name="Lisa Herschbach" userId="35e9ce28-27d2-4bd1-a98f-54041ef7bacf" providerId="ADAL" clId="{04A95D17-E727-40AE-B7ED-43D2EDA222D9}" dt="2025-10-02T17:19:17.111" v="3299" actId="2696"/>
        <pc:sldMkLst>
          <pc:docMk/>
          <pc:sldMk cId="3738124142" sldId="1110"/>
        </pc:sldMkLst>
      </pc:sldChg>
      <pc:sldChg chg="new del">
        <pc:chgData name="Lisa Herschbach" userId="35e9ce28-27d2-4bd1-a98f-54041ef7bacf" providerId="ADAL" clId="{04A95D17-E727-40AE-B7ED-43D2EDA222D9}" dt="2025-10-02T17:18:48.330" v="3298" actId="2696"/>
        <pc:sldMkLst>
          <pc:docMk/>
          <pc:sldMk cId="367722191" sldId="1111"/>
        </pc:sldMkLst>
      </pc:sldChg>
      <pc:sldChg chg="add">
        <pc:chgData name="Lisa Herschbach" userId="35e9ce28-27d2-4bd1-a98f-54041ef7bacf" providerId="ADAL" clId="{04A95D17-E727-40AE-B7ED-43D2EDA222D9}" dt="2025-10-02T17:26:19.935" v="3346"/>
        <pc:sldMkLst>
          <pc:docMk/>
          <pc:sldMk cId="1895200946" sldId="1111"/>
        </pc:sldMkLst>
      </pc:sldChg>
      <pc:sldChg chg="modSp add mod">
        <pc:chgData name="Lisa Herschbach" userId="35e9ce28-27d2-4bd1-a98f-54041ef7bacf" providerId="ADAL" clId="{04A95D17-E727-40AE-B7ED-43D2EDA222D9}" dt="2025-10-02T17:18:27.651" v="3297" actId="20577"/>
        <pc:sldMkLst>
          <pc:docMk/>
          <pc:sldMk cId="1189184429" sldId="1112"/>
        </pc:sldMkLst>
        <pc:spChg chg="mod">
          <ac:chgData name="Lisa Herschbach" userId="35e9ce28-27d2-4bd1-a98f-54041ef7bacf" providerId="ADAL" clId="{04A95D17-E727-40AE-B7ED-43D2EDA222D9}" dt="2025-10-02T17:18:27.651" v="3297" actId="20577"/>
          <ac:spMkLst>
            <pc:docMk/>
            <pc:sldMk cId="1189184429" sldId="1112"/>
            <ac:spMk id="2" creationId="{B9DB55B2-FC02-8ADB-974A-06B61230E975}"/>
          </ac:spMkLst>
        </pc:spChg>
      </pc:sldChg>
      <pc:sldChg chg="modSp add mod">
        <pc:chgData name="Lisa Herschbach" userId="35e9ce28-27d2-4bd1-a98f-54041ef7bacf" providerId="ADAL" clId="{04A95D17-E727-40AE-B7ED-43D2EDA222D9}" dt="2025-10-02T18:06:23.031" v="3468" actId="14100"/>
        <pc:sldMkLst>
          <pc:docMk/>
          <pc:sldMk cId="3486424882" sldId="1113"/>
        </pc:sldMkLst>
        <pc:spChg chg="mod">
          <ac:chgData name="Lisa Herschbach" userId="35e9ce28-27d2-4bd1-a98f-54041ef7bacf" providerId="ADAL" clId="{04A95D17-E727-40AE-B7ED-43D2EDA222D9}" dt="2025-10-02T18:06:23.031" v="3468" actId="14100"/>
          <ac:spMkLst>
            <pc:docMk/>
            <pc:sldMk cId="3486424882" sldId="1113"/>
            <ac:spMk id="2" creationId="{BAE7F61D-ED2D-FCFA-2146-E54EF1E68CC1}"/>
          </ac:spMkLst>
        </pc:spChg>
        <pc:spChg chg="mod">
          <ac:chgData name="Lisa Herschbach" userId="35e9ce28-27d2-4bd1-a98f-54041ef7bacf" providerId="ADAL" clId="{04A95D17-E727-40AE-B7ED-43D2EDA222D9}" dt="2025-10-02T17:21:19.527" v="3302" actId="1076"/>
          <ac:spMkLst>
            <pc:docMk/>
            <pc:sldMk cId="3486424882" sldId="1113"/>
            <ac:spMk id="4" creationId="{193AB5BD-F67B-F33D-551A-8DE18F0339BB}"/>
          </ac:spMkLst>
        </pc:spChg>
      </pc:sldChg>
      <pc:sldChg chg="new del">
        <pc:chgData name="Lisa Herschbach" userId="35e9ce28-27d2-4bd1-a98f-54041ef7bacf" providerId="ADAL" clId="{04A95D17-E727-40AE-B7ED-43D2EDA222D9}" dt="2025-10-02T17:23:26.005" v="3339" actId="47"/>
        <pc:sldMkLst>
          <pc:docMk/>
          <pc:sldMk cId="2835745272" sldId="1114"/>
        </pc:sldMkLst>
      </pc:sldChg>
      <pc:sldChg chg="add">
        <pc:chgData name="Lisa Herschbach" userId="35e9ce28-27d2-4bd1-a98f-54041ef7bacf" providerId="ADAL" clId="{04A95D17-E727-40AE-B7ED-43D2EDA222D9}" dt="2025-10-02T17:23:19.916" v="3338"/>
        <pc:sldMkLst>
          <pc:docMk/>
          <pc:sldMk cId="18893800" sldId="1115"/>
        </pc:sldMkLst>
      </pc:sldChg>
      <pc:sldChg chg="add">
        <pc:chgData name="Lisa Herschbach" userId="35e9ce28-27d2-4bd1-a98f-54041ef7bacf" providerId="ADAL" clId="{04A95D17-E727-40AE-B7ED-43D2EDA222D9}" dt="2025-10-02T17:23:56.959" v="3340"/>
        <pc:sldMkLst>
          <pc:docMk/>
          <pc:sldMk cId="3452271393" sldId="1116"/>
        </pc:sldMkLst>
      </pc:sldChg>
      <pc:sldChg chg="add">
        <pc:chgData name="Lisa Herschbach" userId="35e9ce28-27d2-4bd1-a98f-54041ef7bacf" providerId="ADAL" clId="{04A95D17-E727-40AE-B7ED-43D2EDA222D9}" dt="2025-10-02T17:25:05.058" v="3342"/>
        <pc:sldMkLst>
          <pc:docMk/>
          <pc:sldMk cId="1099601115" sldId="1117"/>
        </pc:sldMkLst>
      </pc:sldChg>
      <pc:sldChg chg="add">
        <pc:chgData name="Lisa Herschbach" userId="35e9ce28-27d2-4bd1-a98f-54041ef7bacf" providerId="ADAL" clId="{04A95D17-E727-40AE-B7ED-43D2EDA222D9}" dt="2025-10-02T17:26:40.068" v="3347"/>
        <pc:sldMkLst>
          <pc:docMk/>
          <pc:sldMk cId="572223424" sldId="1118"/>
        </pc:sldMkLst>
      </pc:sldChg>
      <pc:sldChg chg="modSp add mod">
        <pc:chgData name="Lisa Herschbach" userId="35e9ce28-27d2-4bd1-a98f-54041ef7bacf" providerId="ADAL" clId="{04A95D17-E727-40AE-B7ED-43D2EDA222D9}" dt="2025-10-02T17:27:40.588" v="3350" actId="1076"/>
        <pc:sldMkLst>
          <pc:docMk/>
          <pc:sldMk cId="3720437627" sldId="1119"/>
        </pc:sldMkLst>
        <pc:spChg chg="mod">
          <ac:chgData name="Lisa Herschbach" userId="35e9ce28-27d2-4bd1-a98f-54041ef7bacf" providerId="ADAL" clId="{04A95D17-E727-40AE-B7ED-43D2EDA222D9}" dt="2025-10-02T17:27:33.297" v="3349" actId="27636"/>
          <ac:spMkLst>
            <pc:docMk/>
            <pc:sldMk cId="3720437627" sldId="1119"/>
            <ac:spMk id="6" creationId="{36EE7D6C-45A0-4095-9DEC-247971B48094}"/>
          </ac:spMkLst>
        </pc:spChg>
        <pc:picChg chg="mod">
          <ac:chgData name="Lisa Herschbach" userId="35e9ce28-27d2-4bd1-a98f-54041ef7bacf" providerId="ADAL" clId="{04A95D17-E727-40AE-B7ED-43D2EDA222D9}" dt="2025-10-02T17:27:40.588" v="3350" actId="1076"/>
          <ac:picMkLst>
            <pc:docMk/>
            <pc:sldMk cId="3720437627" sldId="1119"/>
            <ac:picMk id="7" creationId="{34D65C2C-848D-08DD-9676-A64988F63912}"/>
          </ac:picMkLst>
        </pc:picChg>
      </pc:sldChg>
      <pc:sldChg chg="add">
        <pc:chgData name="Lisa Herschbach" userId="35e9ce28-27d2-4bd1-a98f-54041ef7bacf" providerId="ADAL" clId="{04A95D17-E727-40AE-B7ED-43D2EDA222D9}" dt="2025-10-02T17:28:19.400" v="3351"/>
        <pc:sldMkLst>
          <pc:docMk/>
          <pc:sldMk cId="948480417" sldId="1120"/>
        </pc:sldMkLst>
      </pc:sldChg>
      <pc:sldChg chg="new del">
        <pc:chgData name="Lisa Herschbach" userId="35e9ce28-27d2-4bd1-a98f-54041ef7bacf" providerId="ADAL" clId="{04A95D17-E727-40AE-B7ED-43D2EDA222D9}" dt="2025-10-02T17:32:54.199" v="3393" actId="47"/>
        <pc:sldMkLst>
          <pc:docMk/>
          <pc:sldMk cId="3776037859" sldId="1121"/>
        </pc:sldMkLst>
      </pc:sldChg>
      <pc:sldChg chg="modSp add mod">
        <pc:chgData name="Lisa Herschbach" userId="35e9ce28-27d2-4bd1-a98f-54041ef7bacf" providerId="ADAL" clId="{04A95D17-E727-40AE-B7ED-43D2EDA222D9}" dt="2025-10-02T17:31:09.139" v="3372" actId="20577"/>
        <pc:sldMkLst>
          <pc:docMk/>
          <pc:sldMk cId="3442068495" sldId="1122"/>
        </pc:sldMkLst>
        <pc:spChg chg="mod">
          <ac:chgData name="Lisa Herschbach" userId="35e9ce28-27d2-4bd1-a98f-54041ef7bacf" providerId="ADAL" clId="{04A95D17-E727-40AE-B7ED-43D2EDA222D9}" dt="2025-10-02T17:31:09.139" v="3372" actId="20577"/>
          <ac:spMkLst>
            <pc:docMk/>
            <pc:sldMk cId="3442068495" sldId="1122"/>
            <ac:spMk id="2" creationId="{4B438A1B-5226-C277-E6EA-3326CB380B51}"/>
          </ac:spMkLst>
        </pc:spChg>
      </pc:sldChg>
      <pc:sldChg chg="modSp add mod">
        <pc:chgData name="Lisa Herschbach" userId="35e9ce28-27d2-4bd1-a98f-54041ef7bacf" providerId="ADAL" clId="{04A95D17-E727-40AE-B7ED-43D2EDA222D9}" dt="2025-10-02T17:32:30.316" v="3392" actId="20577"/>
        <pc:sldMkLst>
          <pc:docMk/>
          <pc:sldMk cId="3982461751" sldId="1123"/>
        </pc:sldMkLst>
        <pc:spChg chg="mod">
          <ac:chgData name="Lisa Herschbach" userId="35e9ce28-27d2-4bd1-a98f-54041ef7bacf" providerId="ADAL" clId="{04A95D17-E727-40AE-B7ED-43D2EDA222D9}" dt="2025-10-02T17:32:30.316" v="3392" actId="20577"/>
          <ac:spMkLst>
            <pc:docMk/>
            <pc:sldMk cId="3982461751" sldId="1123"/>
            <ac:spMk id="2" creationId="{718A7E4F-72B4-7062-26B4-B60566C47F5C}"/>
          </ac:spMkLst>
        </pc:spChg>
      </pc:sldChg>
      <pc:sldChg chg="delSp add mod">
        <pc:chgData name="Lisa Herschbach" userId="35e9ce28-27d2-4bd1-a98f-54041ef7bacf" providerId="ADAL" clId="{04A95D17-E727-40AE-B7ED-43D2EDA222D9}" dt="2025-10-02T17:37:17.467" v="3395" actId="478"/>
        <pc:sldMkLst>
          <pc:docMk/>
          <pc:sldMk cId="372870099" sldId="1124"/>
        </pc:sldMkLst>
        <pc:picChg chg="del">
          <ac:chgData name="Lisa Herschbach" userId="35e9ce28-27d2-4bd1-a98f-54041ef7bacf" providerId="ADAL" clId="{04A95D17-E727-40AE-B7ED-43D2EDA222D9}" dt="2025-10-02T17:37:17.467" v="3395" actId="478"/>
          <ac:picMkLst>
            <pc:docMk/>
            <pc:sldMk cId="372870099" sldId="1124"/>
            <ac:picMk id="3" creationId="{4CBA205A-E71D-F8EE-73D6-DF257B569F81}"/>
          </ac:picMkLst>
        </pc:picChg>
      </pc:sldChg>
      <pc:sldChg chg="add">
        <pc:chgData name="Lisa Herschbach" userId="35e9ce28-27d2-4bd1-a98f-54041ef7bacf" providerId="ADAL" clId="{04A95D17-E727-40AE-B7ED-43D2EDA222D9}" dt="2025-10-02T18:02:27.203" v="3396"/>
        <pc:sldMkLst>
          <pc:docMk/>
          <pc:sldMk cId="2168506549" sldId="1125"/>
        </pc:sldMkLst>
      </pc:sldChg>
      <pc:sldChg chg="new del">
        <pc:chgData name="Lisa Herschbach" userId="35e9ce28-27d2-4bd1-a98f-54041ef7bacf" providerId="ADAL" clId="{04A95D17-E727-40AE-B7ED-43D2EDA222D9}" dt="2025-10-02T18:14:30.839" v="3760" actId="47"/>
        <pc:sldMkLst>
          <pc:docMk/>
          <pc:sldMk cId="4022465261" sldId="1126"/>
        </pc:sldMkLst>
      </pc:sldChg>
      <pc:sldChg chg="modSp add del mod">
        <pc:chgData name="Lisa Herschbach" userId="35e9ce28-27d2-4bd1-a98f-54041ef7bacf" providerId="ADAL" clId="{04A95D17-E727-40AE-B7ED-43D2EDA222D9}" dt="2025-10-02T18:54:19.273" v="5316" actId="20577"/>
        <pc:sldMkLst>
          <pc:docMk/>
          <pc:sldMk cId="2555120975" sldId="1127"/>
        </pc:sldMkLst>
        <pc:spChg chg="mod">
          <ac:chgData name="Lisa Herschbach" userId="35e9ce28-27d2-4bd1-a98f-54041ef7bacf" providerId="ADAL" clId="{04A95D17-E727-40AE-B7ED-43D2EDA222D9}" dt="2025-10-02T18:54:19.273" v="5316" actId="20577"/>
          <ac:spMkLst>
            <pc:docMk/>
            <pc:sldMk cId="2555120975" sldId="1127"/>
            <ac:spMk id="2" creationId="{24F08198-B4CA-DB17-7DC8-3B68CA1D31E4}"/>
          </ac:spMkLst>
        </pc:spChg>
        <pc:spChg chg="mod">
          <ac:chgData name="Lisa Herschbach" userId="35e9ce28-27d2-4bd1-a98f-54041ef7bacf" providerId="ADAL" clId="{04A95D17-E727-40AE-B7ED-43D2EDA222D9}" dt="2025-10-02T18:17:05.725" v="3962" actId="113"/>
          <ac:spMkLst>
            <pc:docMk/>
            <pc:sldMk cId="2555120975" sldId="1127"/>
            <ac:spMk id="15" creationId="{07675611-64C1-DF0B-09E6-AB4033253A44}"/>
          </ac:spMkLst>
        </pc:spChg>
        <pc:picChg chg="mod">
          <ac:chgData name="Lisa Herschbach" userId="35e9ce28-27d2-4bd1-a98f-54041ef7bacf" providerId="ADAL" clId="{04A95D17-E727-40AE-B7ED-43D2EDA222D9}" dt="2025-10-02T18:17:33.898" v="3966" actId="1076"/>
          <ac:picMkLst>
            <pc:docMk/>
            <pc:sldMk cId="2555120975" sldId="1127"/>
            <ac:picMk id="5" creationId="{05ED0688-FE3D-A973-01B9-8CFB9501F0D3}"/>
          </ac:picMkLst>
        </pc:picChg>
      </pc:sldChg>
      <pc:sldChg chg="new del">
        <pc:chgData name="Lisa Herschbach" userId="35e9ce28-27d2-4bd1-a98f-54041ef7bacf" providerId="ADAL" clId="{04A95D17-E727-40AE-B7ED-43D2EDA222D9}" dt="2025-10-02T18:32:04.917" v="5017" actId="47"/>
        <pc:sldMkLst>
          <pc:docMk/>
          <pc:sldMk cId="911134151" sldId="1128"/>
        </pc:sldMkLst>
      </pc:sldChg>
      <pc:sldChg chg="addSp delSp modSp new del mod">
        <pc:chgData name="Lisa Herschbach" userId="35e9ce28-27d2-4bd1-a98f-54041ef7bacf" providerId="ADAL" clId="{04A95D17-E727-40AE-B7ED-43D2EDA222D9}" dt="2025-10-02T18:31:21.913" v="5014" actId="680"/>
        <pc:sldMkLst>
          <pc:docMk/>
          <pc:sldMk cId="3989583197" sldId="1128"/>
        </pc:sldMkLst>
        <pc:spChg chg="mod">
          <ac:chgData name="Lisa Herschbach" userId="35e9ce28-27d2-4bd1-a98f-54041ef7bacf" providerId="ADAL" clId="{04A95D17-E727-40AE-B7ED-43D2EDA222D9}" dt="2025-10-02T18:31:20.649" v="5012"/>
          <ac:spMkLst>
            <pc:docMk/>
            <pc:sldMk cId="3989583197" sldId="1128"/>
            <ac:spMk id="2" creationId="{23DC1C62-81E2-42AD-B992-8F00464CB094}"/>
          </ac:spMkLst>
        </pc:spChg>
        <pc:spChg chg="add del">
          <ac:chgData name="Lisa Herschbach" userId="35e9ce28-27d2-4bd1-a98f-54041ef7bacf" providerId="ADAL" clId="{04A95D17-E727-40AE-B7ED-43D2EDA222D9}" dt="2025-10-02T18:31:21.220" v="5013" actId="22"/>
          <ac:spMkLst>
            <pc:docMk/>
            <pc:sldMk cId="3989583197" sldId="1128"/>
            <ac:spMk id="5" creationId="{4696E4AD-3F5F-426C-9A24-C6825FF1F6A6}"/>
          </ac:spMkLst>
        </pc:spChg>
      </pc:sldChg>
      <pc:sldChg chg="modSp add mod">
        <pc:chgData name="Lisa Herschbach" userId="35e9ce28-27d2-4bd1-a98f-54041ef7bacf" providerId="ADAL" clId="{04A95D17-E727-40AE-B7ED-43D2EDA222D9}" dt="2025-10-02T18:54:04.784" v="5299" actId="20577"/>
        <pc:sldMkLst>
          <pc:docMk/>
          <pc:sldMk cId="2592625925" sldId="1129"/>
        </pc:sldMkLst>
        <pc:spChg chg="mod">
          <ac:chgData name="Lisa Herschbach" userId="35e9ce28-27d2-4bd1-a98f-54041ef7bacf" providerId="ADAL" clId="{04A95D17-E727-40AE-B7ED-43D2EDA222D9}" dt="2025-10-02T18:54:04.784" v="5299" actId="20577"/>
          <ac:spMkLst>
            <pc:docMk/>
            <pc:sldMk cId="2592625925" sldId="1129"/>
            <ac:spMk id="2" creationId="{24F08198-B4CA-DB17-7DC8-3B68CA1D31E4}"/>
          </ac:spMkLst>
        </pc:spChg>
        <pc:spChg chg="mod">
          <ac:chgData name="Lisa Herschbach" userId="35e9ce28-27d2-4bd1-a98f-54041ef7bacf" providerId="ADAL" clId="{04A95D17-E727-40AE-B7ED-43D2EDA222D9}" dt="2025-10-02T18:34:05.066" v="5156" actId="20577"/>
          <ac:spMkLst>
            <pc:docMk/>
            <pc:sldMk cId="2592625925" sldId="1129"/>
            <ac:spMk id="3" creationId="{839AD4DC-E3C0-B1A1-6800-1B4F4B145A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8B57BD-D7BA-C749-AF8D-595AE5ACFD24}" type="datetimeFigureOut">
              <a:rPr lang="en-US" smtClean="0"/>
              <a:t>10/2/2025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69BD3-03DD-6D44-B504-0AFAF94DAF86}" type="slidenum">
              <a:rPr lang="en-US" smtClean="0"/>
              <a:t>‹#›</a:t>
            </a:fld>
            <a:endParaRPr lang="en-US"/>
          </a:p>
        </p:txBody>
      </p:sp>
    </p:spTree>
    <p:extLst>
      <p:ext uri="{BB962C8B-B14F-4D97-AF65-F5344CB8AC3E}">
        <p14:creationId xmlns:p14="http://schemas.microsoft.com/office/powerpoint/2010/main" val="340116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CA5AA2-E7F1-8B40-8768-B2011212C0CC}" type="slidenum">
              <a:rPr lang="en-US" smtClean="0"/>
              <a:t>1</a:t>
            </a:fld>
            <a:endParaRPr lang="en-US"/>
          </a:p>
        </p:txBody>
      </p:sp>
    </p:spTree>
    <p:extLst>
      <p:ext uri="{BB962C8B-B14F-4D97-AF65-F5344CB8AC3E}">
        <p14:creationId xmlns:p14="http://schemas.microsoft.com/office/powerpoint/2010/main" val="1075387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10</a:t>
            </a:fld>
            <a:endParaRPr lang="en-US"/>
          </a:p>
        </p:txBody>
      </p:sp>
    </p:spTree>
    <p:extLst>
      <p:ext uri="{BB962C8B-B14F-4D97-AF65-F5344CB8AC3E}">
        <p14:creationId xmlns:p14="http://schemas.microsoft.com/office/powerpoint/2010/main" val="1564157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11</a:t>
            </a:fld>
            <a:endParaRPr lang="en-US"/>
          </a:p>
        </p:txBody>
      </p:sp>
    </p:spTree>
    <p:extLst>
      <p:ext uri="{BB962C8B-B14F-4D97-AF65-F5344CB8AC3E}">
        <p14:creationId xmlns:p14="http://schemas.microsoft.com/office/powerpoint/2010/main" val="1564157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12</a:t>
            </a:fld>
            <a:endParaRPr lang="en-US"/>
          </a:p>
        </p:txBody>
      </p:sp>
    </p:spTree>
    <p:extLst>
      <p:ext uri="{BB962C8B-B14F-4D97-AF65-F5344CB8AC3E}">
        <p14:creationId xmlns:p14="http://schemas.microsoft.com/office/powerpoint/2010/main" val="156415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13</a:t>
            </a:fld>
            <a:endParaRPr lang="en-US"/>
          </a:p>
        </p:txBody>
      </p:sp>
    </p:spTree>
    <p:extLst>
      <p:ext uri="{BB962C8B-B14F-4D97-AF65-F5344CB8AC3E}">
        <p14:creationId xmlns:p14="http://schemas.microsoft.com/office/powerpoint/2010/main" val="1564157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14</a:t>
            </a:fld>
            <a:endParaRPr lang="en-US"/>
          </a:p>
        </p:txBody>
      </p:sp>
    </p:spTree>
    <p:extLst>
      <p:ext uri="{BB962C8B-B14F-4D97-AF65-F5344CB8AC3E}">
        <p14:creationId xmlns:p14="http://schemas.microsoft.com/office/powerpoint/2010/main" val="1564157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15</a:t>
            </a:fld>
            <a:endParaRPr lang="en-US"/>
          </a:p>
        </p:txBody>
      </p:sp>
    </p:spTree>
    <p:extLst>
      <p:ext uri="{BB962C8B-B14F-4D97-AF65-F5344CB8AC3E}">
        <p14:creationId xmlns:p14="http://schemas.microsoft.com/office/powerpoint/2010/main" val="1564157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16</a:t>
            </a:fld>
            <a:endParaRPr lang="en-US"/>
          </a:p>
        </p:txBody>
      </p:sp>
    </p:spTree>
    <p:extLst>
      <p:ext uri="{BB962C8B-B14F-4D97-AF65-F5344CB8AC3E}">
        <p14:creationId xmlns:p14="http://schemas.microsoft.com/office/powerpoint/2010/main" val="1564157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17</a:t>
            </a:fld>
            <a:endParaRPr lang="en-US"/>
          </a:p>
        </p:txBody>
      </p:sp>
    </p:spTree>
    <p:extLst>
      <p:ext uri="{BB962C8B-B14F-4D97-AF65-F5344CB8AC3E}">
        <p14:creationId xmlns:p14="http://schemas.microsoft.com/office/powerpoint/2010/main" val="1564157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18</a:t>
            </a:fld>
            <a:endParaRPr lang="en-US"/>
          </a:p>
        </p:txBody>
      </p:sp>
    </p:spTree>
    <p:extLst>
      <p:ext uri="{BB962C8B-B14F-4D97-AF65-F5344CB8AC3E}">
        <p14:creationId xmlns:p14="http://schemas.microsoft.com/office/powerpoint/2010/main" val="2398673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0178B-AC3D-E66E-4020-8BB3CEED6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74687-B8DB-583D-DF20-51D176870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B6575-2A8F-201A-79D5-33A399EF6F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D4B707-D3EA-EA93-E83A-1D3A93C694A1}"/>
              </a:ext>
            </a:extLst>
          </p:cNvPr>
          <p:cNvSpPr>
            <a:spLocks noGrp="1"/>
          </p:cNvSpPr>
          <p:nvPr>
            <p:ph type="sldNum" sz="quarter" idx="5"/>
          </p:nvPr>
        </p:nvSpPr>
        <p:spPr/>
        <p:txBody>
          <a:bodyPr/>
          <a:lstStyle/>
          <a:p>
            <a:fld id="{EACA5AA2-E7F1-8B40-8768-B2011212C0CC}" type="slidenum">
              <a:rPr lang="en-US" smtClean="0"/>
              <a:t>19</a:t>
            </a:fld>
            <a:endParaRPr lang="en-US"/>
          </a:p>
        </p:txBody>
      </p:sp>
    </p:spTree>
    <p:extLst>
      <p:ext uri="{BB962C8B-B14F-4D97-AF65-F5344CB8AC3E}">
        <p14:creationId xmlns:p14="http://schemas.microsoft.com/office/powerpoint/2010/main" val="4242201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CFFF-39C0-F623-2778-E1C2F36CB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1F133-4E1B-75AA-AB2E-D6160C443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0CC1C7-AF4F-53BC-0BDE-C5FF095766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9FA56E-A240-92BC-EC6D-AAF775E4C911}"/>
              </a:ext>
            </a:extLst>
          </p:cNvPr>
          <p:cNvSpPr>
            <a:spLocks noGrp="1"/>
          </p:cNvSpPr>
          <p:nvPr>
            <p:ph type="sldNum" sz="quarter" idx="5"/>
          </p:nvPr>
        </p:nvSpPr>
        <p:spPr/>
        <p:txBody>
          <a:bodyPr/>
          <a:lstStyle/>
          <a:p>
            <a:fld id="{EACA5AA2-E7F1-8B40-8768-B2011212C0CC}" type="slidenum">
              <a:rPr lang="en-US" smtClean="0"/>
              <a:t>2</a:t>
            </a:fld>
            <a:endParaRPr lang="en-US"/>
          </a:p>
        </p:txBody>
      </p:sp>
    </p:spTree>
    <p:extLst>
      <p:ext uri="{BB962C8B-B14F-4D97-AF65-F5344CB8AC3E}">
        <p14:creationId xmlns:p14="http://schemas.microsoft.com/office/powerpoint/2010/main" val="45172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CE044-4398-2421-827F-FF131FD02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EB170-B67D-F95C-9B7A-3FA5F1CF5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989A1-EA10-629D-3878-2F3564826D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13955B-6500-C42B-4985-7D6CA52DF754}"/>
              </a:ext>
            </a:extLst>
          </p:cNvPr>
          <p:cNvSpPr>
            <a:spLocks noGrp="1"/>
          </p:cNvSpPr>
          <p:nvPr>
            <p:ph type="sldNum" sz="quarter" idx="5"/>
          </p:nvPr>
        </p:nvSpPr>
        <p:spPr/>
        <p:txBody>
          <a:bodyPr/>
          <a:lstStyle/>
          <a:p>
            <a:fld id="{EACA5AA2-E7F1-8B40-8768-B2011212C0CC}" type="slidenum">
              <a:rPr lang="en-US" smtClean="0"/>
              <a:t>20</a:t>
            </a:fld>
            <a:endParaRPr lang="en-US"/>
          </a:p>
        </p:txBody>
      </p:sp>
    </p:spTree>
    <p:extLst>
      <p:ext uri="{BB962C8B-B14F-4D97-AF65-F5344CB8AC3E}">
        <p14:creationId xmlns:p14="http://schemas.microsoft.com/office/powerpoint/2010/main" val="2971810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994F7-4315-2537-A19E-5EA8EDCE5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52368-D695-968B-6D4D-9424D4903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7A34B-2263-C835-5A8C-59F800F7892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Full nutritional analysis of the </a:t>
            </a:r>
            <a:r>
              <a:rPr lang="en-US" sz="1200" kern="1200" dirty="0" err="1">
                <a:solidFill>
                  <a:schemeClr val="tx1"/>
                </a:solidFill>
                <a:effectLst/>
                <a:latin typeface="+mn-lt"/>
                <a:ea typeface="+mn-ea"/>
                <a:cs typeface="+mn-cs"/>
              </a:rPr>
              <a:t>SeaMade</a:t>
            </a:r>
            <a:r>
              <a:rPr lang="en-US" sz="1200" kern="1200" dirty="0">
                <a:solidFill>
                  <a:schemeClr val="tx1"/>
                </a:solidFill>
                <a:effectLst/>
                <a:latin typeface="+mn-lt"/>
                <a:ea typeface="+mn-ea"/>
                <a:cs typeface="+mn-cs"/>
              </a:rPr>
              <a:t> bar made by UNE’s Nutrition Students</a:t>
            </a:r>
          </a:p>
        </p:txBody>
      </p:sp>
      <p:sp>
        <p:nvSpPr>
          <p:cNvPr id="4" name="Slide Number Placeholder 3">
            <a:extLst>
              <a:ext uri="{FF2B5EF4-FFF2-40B4-BE49-F238E27FC236}">
                <a16:creationId xmlns:a16="http://schemas.microsoft.com/office/drawing/2014/main" id="{5D68DFC7-F9F2-3CB4-A7E9-E78D3438F4C6}"/>
              </a:ext>
            </a:extLst>
          </p:cNvPr>
          <p:cNvSpPr>
            <a:spLocks noGrp="1"/>
          </p:cNvSpPr>
          <p:nvPr>
            <p:ph type="sldNum" sz="quarter" idx="5"/>
          </p:nvPr>
        </p:nvSpPr>
        <p:spPr/>
        <p:txBody>
          <a:bodyPr/>
          <a:lstStyle/>
          <a:p>
            <a:fld id="{EACA5AA2-E7F1-8B40-8768-B2011212C0CC}" type="slidenum">
              <a:rPr lang="en-US" smtClean="0"/>
              <a:t>21</a:t>
            </a:fld>
            <a:endParaRPr lang="en-US"/>
          </a:p>
        </p:txBody>
      </p:sp>
    </p:spTree>
    <p:extLst>
      <p:ext uri="{BB962C8B-B14F-4D97-AF65-F5344CB8AC3E}">
        <p14:creationId xmlns:p14="http://schemas.microsoft.com/office/powerpoint/2010/main" val="2244254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4EA2B-AB0E-AF29-002D-1C7E488EF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6B145-AB8E-D1DF-451D-E830862DD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71DC29-1806-6D10-2292-D208B8B623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79ADF6-4184-07B6-258D-7E4CDFC1D748}"/>
              </a:ext>
            </a:extLst>
          </p:cNvPr>
          <p:cNvSpPr>
            <a:spLocks noGrp="1"/>
          </p:cNvSpPr>
          <p:nvPr>
            <p:ph type="sldNum" sz="quarter" idx="5"/>
          </p:nvPr>
        </p:nvSpPr>
        <p:spPr/>
        <p:txBody>
          <a:bodyPr/>
          <a:lstStyle/>
          <a:p>
            <a:fld id="{EACA5AA2-E7F1-8B40-8768-B2011212C0CC}" type="slidenum">
              <a:rPr lang="en-US" smtClean="0"/>
              <a:t>22</a:t>
            </a:fld>
            <a:endParaRPr lang="en-US"/>
          </a:p>
        </p:txBody>
      </p:sp>
    </p:spTree>
    <p:extLst>
      <p:ext uri="{BB962C8B-B14F-4D97-AF65-F5344CB8AC3E}">
        <p14:creationId xmlns:p14="http://schemas.microsoft.com/office/powerpoint/2010/main" val="3679165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23</a:t>
            </a:fld>
            <a:endParaRPr lang="en-US"/>
          </a:p>
        </p:txBody>
      </p:sp>
    </p:spTree>
    <p:extLst>
      <p:ext uri="{BB962C8B-B14F-4D97-AF65-F5344CB8AC3E}">
        <p14:creationId xmlns:p14="http://schemas.microsoft.com/office/powerpoint/2010/main" val="1564157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DFD8C-166E-8B68-2F75-3350B15AA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86A62-1EF1-19D1-C80D-D66A44849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CA267-7C92-F83A-69A3-B102DA49CA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850ABC-2301-8A80-1A62-8217B75F0146}"/>
              </a:ext>
            </a:extLst>
          </p:cNvPr>
          <p:cNvSpPr>
            <a:spLocks noGrp="1"/>
          </p:cNvSpPr>
          <p:nvPr>
            <p:ph type="sldNum" sz="quarter" idx="5"/>
          </p:nvPr>
        </p:nvSpPr>
        <p:spPr/>
        <p:txBody>
          <a:bodyPr/>
          <a:lstStyle/>
          <a:p>
            <a:fld id="{EACA5AA2-E7F1-8B40-8768-B2011212C0CC}" type="slidenum">
              <a:rPr lang="en-US" smtClean="0"/>
              <a:t>24</a:t>
            </a:fld>
            <a:endParaRPr lang="en-US"/>
          </a:p>
        </p:txBody>
      </p:sp>
    </p:spTree>
    <p:extLst>
      <p:ext uri="{BB962C8B-B14F-4D97-AF65-F5344CB8AC3E}">
        <p14:creationId xmlns:p14="http://schemas.microsoft.com/office/powerpoint/2010/main" val="2055565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DFD8C-166E-8B68-2F75-3350B15AA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86A62-1EF1-19D1-C80D-D66A44849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CA267-7C92-F83A-69A3-B102DA49CA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850ABC-2301-8A80-1A62-8217B75F0146}"/>
              </a:ext>
            </a:extLst>
          </p:cNvPr>
          <p:cNvSpPr>
            <a:spLocks noGrp="1"/>
          </p:cNvSpPr>
          <p:nvPr>
            <p:ph type="sldNum" sz="quarter" idx="5"/>
          </p:nvPr>
        </p:nvSpPr>
        <p:spPr/>
        <p:txBody>
          <a:bodyPr/>
          <a:lstStyle/>
          <a:p>
            <a:fld id="{EACA5AA2-E7F1-8B40-8768-B2011212C0CC}" type="slidenum">
              <a:rPr lang="en-US" smtClean="0"/>
              <a:t>25</a:t>
            </a:fld>
            <a:endParaRPr lang="en-US"/>
          </a:p>
        </p:txBody>
      </p:sp>
    </p:spTree>
    <p:extLst>
      <p:ext uri="{BB962C8B-B14F-4D97-AF65-F5344CB8AC3E}">
        <p14:creationId xmlns:p14="http://schemas.microsoft.com/office/powerpoint/2010/main" val="4193632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994F7-4315-2537-A19E-5EA8EDCE5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52368-D695-968B-6D4D-9424D4903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7A34B-2263-C835-5A8C-59F800F7892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Board of Trustees (March 6, 2025) and at the Innovation Showcase (April 28, 2025).</a:t>
            </a:r>
          </a:p>
          <a:p>
            <a:r>
              <a:rPr lang="en-US" sz="1200" kern="1200" dirty="0">
                <a:solidFill>
                  <a:schemeClr val="tx1"/>
                </a:solidFill>
                <a:effectLst/>
                <a:latin typeface="+mn-lt"/>
                <a:ea typeface="+mn-ea"/>
                <a:cs typeface="+mn-cs"/>
              </a:rPr>
              <a:t> </a:t>
            </a:r>
          </a:p>
          <a:p>
            <a:endParaRPr lang="en-US" dirty="0"/>
          </a:p>
        </p:txBody>
      </p:sp>
      <p:sp>
        <p:nvSpPr>
          <p:cNvPr id="4" name="Slide Number Placeholder 3">
            <a:extLst>
              <a:ext uri="{FF2B5EF4-FFF2-40B4-BE49-F238E27FC236}">
                <a16:creationId xmlns:a16="http://schemas.microsoft.com/office/drawing/2014/main" id="{5D68DFC7-F9F2-3CB4-A7E9-E78D3438F4C6}"/>
              </a:ext>
            </a:extLst>
          </p:cNvPr>
          <p:cNvSpPr>
            <a:spLocks noGrp="1"/>
          </p:cNvSpPr>
          <p:nvPr>
            <p:ph type="sldNum" sz="quarter" idx="5"/>
          </p:nvPr>
        </p:nvSpPr>
        <p:spPr/>
        <p:txBody>
          <a:bodyPr/>
          <a:lstStyle/>
          <a:p>
            <a:fld id="{EACA5AA2-E7F1-8B40-8768-B2011212C0CC}" type="slidenum">
              <a:rPr lang="en-US" smtClean="0"/>
              <a:t>3</a:t>
            </a:fld>
            <a:endParaRPr lang="en-US"/>
          </a:p>
        </p:txBody>
      </p:sp>
    </p:spTree>
    <p:extLst>
      <p:ext uri="{BB962C8B-B14F-4D97-AF65-F5344CB8AC3E}">
        <p14:creationId xmlns:p14="http://schemas.microsoft.com/office/powerpoint/2010/main" val="2712233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994F7-4315-2537-A19E-5EA8EDCE5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52368-D695-968B-6D4D-9424D4903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7A34B-2263-C835-5A8C-59F800F7892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Board of Trustees (March 6, 2025) and at the Innovation Showcase (April 28, 2025).</a:t>
            </a:r>
          </a:p>
          <a:p>
            <a:r>
              <a:rPr lang="en-US" sz="1200" kern="1200" dirty="0">
                <a:solidFill>
                  <a:schemeClr val="tx1"/>
                </a:solidFill>
                <a:effectLst/>
                <a:latin typeface="+mn-lt"/>
                <a:ea typeface="+mn-ea"/>
                <a:cs typeface="+mn-cs"/>
              </a:rPr>
              <a:t> </a:t>
            </a:r>
          </a:p>
          <a:p>
            <a:endParaRPr lang="en-US" dirty="0"/>
          </a:p>
        </p:txBody>
      </p:sp>
      <p:sp>
        <p:nvSpPr>
          <p:cNvPr id="4" name="Slide Number Placeholder 3">
            <a:extLst>
              <a:ext uri="{FF2B5EF4-FFF2-40B4-BE49-F238E27FC236}">
                <a16:creationId xmlns:a16="http://schemas.microsoft.com/office/drawing/2014/main" id="{5D68DFC7-F9F2-3CB4-A7E9-E78D3438F4C6}"/>
              </a:ext>
            </a:extLst>
          </p:cNvPr>
          <p:cNvSpPr>
            <a:spLocks noGrp="1"/>
          </p:cNvSpPr>
          <p:nvPr>
            <p:ph type="sldNum" sz="quarter" idx="5"/>
          </p:nvPr>
        </p:nvSpPr>
        <p:spPr/>
        <p:txBody>
          <a:bodyPr/>
          <a:lstStyle/>
          <a:p>
            <a:fld id="{EACA5AA2-E7F1-8B40-8768-B2011212C0CC}" type="slidenum">
              <a:rPr lang="en-US" smtClean="0"/>
              <a:t>4</a:t>
            </a:fld>
            <a:endParaRPr lang="en-US"/>
          </a:p>
        </p:txBody>
      </p:sp>
    </p:spTree>
    <p:extLst>
      <p:ext uri="{BB962C8B-B14F-4D97-AF65-F5344CB8AC3E}">
        <p14:creationId xmlns:p14="http://schemas.microsoft.com/office/powerpoint/2010/main" val="2244254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994F7-4315-2537-A19E-5EA8EDCE5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52368-D695-968B-6D4D-9424D4903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7A34B-2263-C835-5A8C-59F800F7892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Board of Trustees (March 6, 2025) and at the Innovation Showcase (April 28, 2025).</a:t>
            </a:r>
          </a:p>
          <a:p>
            <a:r>
              <a:rPr lang="en-US" sz="1200" kern="1200" dirty="0">
                <a:solidFill>
                  <a:schemeClr val="tx1"/>
                </a:solidFill>
                <a:effectLst/>
                <a:latin typeface="+mn-lt"/>
                <a:ea typeface="+mn-ea"/>
                <a:cs typeface="+mn-cs"/>
              </a:rPr>
              <a:t> </a:t>
            </a:r>
          </a:p>
          <a:p>
            <a:endParaRPr lang="en-US" dirty="0"/>
          </a:p>
        </p:txBody>
      </p:sp>
      <p:sp>
        <p:nvSpPr>
          <p:cNvPr id="4" name="Slide Number Placeholder 3">
            <a:extLst>
              <a:ext uri="{FF2B5EF4-FFF2-40B4-BE49-F238E27FC236}">
                <a16:creationId xmlns:a16="http://schemas.microsoft.com/office/drawing/2014/main" id="{5D68DFC7-F9F2-3CB4-A7E9-E78D3438F4C6}"/>
              </a:ext>
            </a:extLst>
          </p:cNvPr>
          <p:cNvSpPr>
            <a:spLocks noGrp="1"/>
          </p:cNvSpPr>
          <p:nvPr>
            <p:ph type="sldNum" sz="quarter" idx="5"/>
          </p:nvPr>
        </p:nvSpPr>
        <p:spPr/>
        <p:txBody>
          <a:bodyPr/>
          <a:lstStyle/>
          <a:p>
            <a:fld id="{EACA5AA2-E7F1-8B40-8768-B2011212C0CC}" type="slidenum">
              <a:rPr lang="en-US" smtClean="0"/>
              <a:t>5</a:t>
            </a:fld>
            <a:endParaRPr lang="en-US"/>
          </a:p>
        </p:txBody>
      </p:sp>
    </p:spTree>
    <p:extLst>
      <p:ext uri="{BB962C8B-B14F-4D97-AF65-F5344CB8AC3E}">
        <p14:creationId xmlns:p14="http://schemas.microsoft.com/office/powerpoint/2010/main" val="2292847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40166-9455-3D19-6DE0-D30024DFE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A92F2-3143-D528-BDF9-EF3769C2C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DFF5F-7A8F-755B-C9A7-F63FDE2332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7D0CF0-B82E-2C35-B6B1-073CF970455D}"/>
              </a:ext>
            </a:extLst>
          </p:cNvPr>
          <p:cNvSpPr>
            <a:spLocks noGrp="1"/>
          </p:cNvSpPr>
          <p:nvPr>
            <p:ph type="sldNum" sz="quarter" idx="5"/>
          </p:nvPr>
        </p:nvSpPr>
        <p:spPr/>
        <p:txBody>
          <a:bodyPr/>
          <a:lstStyle/>
          <a:p>
            <a:fld id="{EACA5AA2-E7F1-8B40-8768-B2011212C0CC}" type="slidenum">
              <a:rPr lang="en-US" smtClean="0"/>
              <a:t>6</a:t>
            </a:fld>
            <a:endParaRPr lang="en-US"/>
          </a:p>
        </p:txBody>
      </p:sp>
    </p:spTree>
    <p:extLst>
      <p:ext uri="{BB962C8B-B14F-4D97-AF65-F5344CB8AC3E}">
        <p14:creationId xmlns:p14="http://schemas.microsoft.com/office/powerpoint/2010/main" val="201514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7</a:t>
            </a:fld>
            <a:endParaRPr lang="en-US"/>
          </a:p>
        </p:txBody>
      </p:sp>
    </p:spTree>
    <p:extLst>
      <p:ext uri="{BB962C8B-B14F-4D97-AF65-F5344CB8AC3E}">
        <p14:creationId xmlns:p14="http://schemas.microsoft.com/office/powerpoint/2010/main" val="156415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8</a:t>
            </a:fld>
            <a:endParaRPr lang="en-US"/>
          </a:p>
        </p:txBody>
      </p:sp>
    </p:spTree>
    <p:extLst>
      <p:ext uri="{BB962C8B-B14F-4D97-AF65-F5344CB8AC3E}">
        <p14:creationId xmlns:p14="http://schemas.microsoft.com/office/powerpoint/2010/main" val="1564157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DD8F-6795-40C1-110A-C51E0BEC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0470-34F0-C7A1-6DA4-0DCCE3C6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7FF9-337E-062D-50DF-5EC6EDCFD8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BC5A0-6801-4652-B9B6-358FCF599934}"/>
              </a:ext>
            </a:extLst>
          </p:cNvPr>
          <p:cNvSpPr>
            <a:spLocks noGrp="1"/>
          </p:cNvSpPr>
          <p:nvPr>
            <p:ph type="sldNum" sz="quarter" idx="5"/>
          </p:nvPr>
        </p:nvSpPr>
        <p:spPr/>
        <p:txBody>
          <a:bodyPr/>
          <a:lstStyle/>
          <a:p>
            <a:fld id="{EACA5AA2-E7F1-8B40-8768-B2011212C0CC}" type="slidenum">
              <a:rPr lang="en-US" smtClean="0"/>
              <a:t>9</a:t>
            </a:fld>
            <a:endParaRPr lang="en-US"/>
          </a:p>
        </p:txBody>
      </p:sp>
    </p:spTree>
    <p:extLst>
      <p:ext uri="{BB962C8B-B14F-4D97-AF65-F5344CB8AC3E}">
        <p14:creationId xmlns:p14="http://schemas.microsoft.com/office/powerpoint/2010/main" val="1564157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432221-7BE3-7648-B4D2-A6A325AB7E41}"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1F294-FB36-FB42-A994-8F9AE5821B2D}" type="slidenum">
              <a:rPr lang="en-US" smtClean="0"/>
              <a:t>‹#›</a:t>
            </a:fld>
            <a:endParaRPr lang="en-US"/>
          </a:p>
        </p:txBody>
      </p:sp>
    </p:spTree>
    <p:extLst>
      <p:ext uri="{BB962C8B-B14F-4D97-AF65-F5344CB8AC3E}">
        <p14:creationId xmlns:p14="http://schemas.microsoft.com/office/powerpoint/2010/main" val="331332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432221-7BE3-7648-B4D2-A6A325AB7E41}"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1F294-FB36-FB42-A994-8F9AE5821B2D}" type="slidenum">
              <a:rPr lang="en-US" smtClean="0"/>
              <a:t>‹#›</a:t>
            </a:fld>
            <a:endParaRPr lang="en-US"/>
          </a:p>
        </p:txBody>
      </p:sp>
    </p:spTree>
    <p:extLst>
      <p:ext uri="{BB962C8B-B14F-4D97-AF65-F5344CB8AC3E}">
        <p14:creationId xmlns:p14="http://schemas.microsoft.com/office/powerpoint/2010/main" val="121434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432221-7BE3-7648-B4D2-A6A325AB7E41}"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1F294-FB36-FB42-A994-8F9AE5821B2D}" type="slidenum">
              <a:rPr lang="en-US" smtClean="0"/>
              <a:t>‹#›</a:t>
            </a:fld>
            <a:endParaRPr lang="en-US"/>
          </a:p>
        </p:txBody>
      </p:sp>
    </p:spTree>
    <p:extLst>
      <p:ext uri="{BB962C8B-B14F-4D97-AF65-F5344CB8AC3E}">
        <p14:creationId xmlns:p14="http://schemas.microsoft.com/office/powerpoint/2010/main" val="767749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432221-7BE3-7648-B4D2-A6A325AB7E41}"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1F294-FB36-FB42-A994-8F9AE5821B2D}" type="slidenum">
              <a:rPr lang="en-US" smtClean="0"/>
              <a:t>‹#›</a:t>
            </a:fld>
            <a:endParaRPr lang="en-US"/>
          </a:p>
        </p:txBody>
      </p:sp>
    </p:spTree>
    <p:extLst>
      <p:ext uri="{BB962C8B-B14F-4D97-AF65-F5344CB8AC3E}">
        <p14:creationId xmlns:p14="http://schemas.microsoft.com/office/powerpoint/2010/main" val="2410254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432221-7BE3-7648-B4D2-A6A325AB7E41}"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1F294-FB36-FB42-A994-8F9AE5821B2D}" type="slidenum">
              <a:rPr lang="en-US" smtClean="0"/>
              <a:t>‹#›</a:t>
            </a:fld>
            <a:endParaRPr lang="en-US"/>
          </a:p>
        </p:txBody>
      </p:sp>
    </p:spTree>
    <p:extLst>
      <p:ext uri="{BB962C8B-B14F-4D97-AF65-F5344CB8AC3E}">
        <p14:creationId xmlns:p14="http://schemas.microsoft.com/office/powerpoint/2010/main" val="420253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432221-7BE3-7648-B4D2-A6A325AB7E41}"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1F294-FB36-FB42-A994-8F9AE5821B2D}" type="slidenum">
              <a:rPr lang="en-US" smtClean="0"/>
              <a:t>‹#›</a:t>
            </a:fld>
            <a:endParaRPr lang="en-US"/>
          </a:p>
        </p:txBody>
      </p:sp>
    </p:spTree>
    <p:extLst>
      <p:ext uri="{BB962C8B-B14F-4D97-AF65-F5344CB8AC3E}">
        <p14:creationId xmlns:p14="http://schemas.microsoft.com/office/powerpoint/2010/main" val="1188343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432221-7BE3-7648-B4D2-A6A325AB7E41}" type="datetimeFigureOut">
              <a:rPr lang="en-US" smtClean="0"/>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D1F294-FB36-FB42-A994-8F9AE5821B2D}" type="slidenum">
              <a:rPr lang="en-US" smtClean="0"/>
              <a:t>‹#›</a:t>
            </a:fld>
            <a:endParaRPr lang="en-US"/>
          </a:p>
        </p:txBody>
      </p:sp>
    </p:spTree>
    <p:extLst>
      <p:ext uri="{BB962C8B-B14F-4D97-AF65-F5344CB8AC3E}">
        <p14:creationId xmlns:p14="http://schemas.microsoft.com/office/powerpoint/2010/main" val="2836460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432221-7BE3-7648-B4D2-A6A325AB7E41}" type="datetimeFigureOut">
              <a:rPr lang="en-US" smtClean="0"/>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D1F294-FB36-FB42-A994-8F9AE5821B2D}" type="slidenum">
              <a:rPr lang="en-US" smtClean="0"/>
              <a:t>‹#›</a:t>
            </a:fld>
            <a:endParaRPr lang="en-US"/>
          </a:p>
        </p:txBody>
      </p:sp>
    </p:spTree>
    <p:extLst>
      <p:ext uri="{BB962C8B-B14F-4D97-AF65-F5344CB8AC3E}">
        <p14:creationId xmlns:p14="http://schemas.microsoft.com/office/powerpoint/2010/main" val="3462569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32221-7BE3-7648-B4D2-A6A325AB7E41}" type="datetimeFigureOut">
              <a:rPr lang="en-US" smtClean="0"/>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D1F294-FB36-FB42-A994-8F9AE5821B2D}" type="slidenum">
              <a:rPr lang="en-US" smtClean="0"/>
              <a:t>‹#›</a:t>
            </a:fld>
            <a:endParaRPr lang="en-US"/>
          </a:p>
        </p:txBody>
      </p:sp>
    </p:spTree>
    <p:extLst>
      <p:ext uri="{BB962C8B-B14F-4D97-AF65-F5344CB8AC3E}">
        <p14:creationId xmlns:p14="http://schemas.microsoft.com/office/powerpoint/2010/main" val="76934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432221-7BE3-7648-B4D2-A6A325AB7E41}"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1F294-FB36-FB42-A994-8F9AE5821B2D}" type="slidenum">
              <a:rPr lang="en-US" smtClean="0"/>
              <a:t>‹#›</a:t>
            </a:fld>
            <a:endParaRPr lang="en-US"/>
          </a:p>
        </p:txBody>
      </p:sp>
    </p:spTree>
    <p:extLst>
      <p:ext uri="{BB962C8B-B14F-4D97-AF65-F5344CB8AC3E}">
        <p14:creationId xmlns:p14="http://schemas.microsoft.com/office/powerpoint/2010/main" val="69274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432221-7BE3-7648-B4D2-A6A325AB7E41}"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1F294-FB36-FB42-A994-8F9AE5821B2D}" type="slidenum">
              <a:rPr lang="en-US" smtClean="0"/>
              <a:t>‹#›</a:t>
            </a:fld>
            <a:endParaRPr lang="en-US"/>
          </a:p>
        </p:txBody>
      </p:sp>
    </p:spTree>
    <p:extLst>
      <p:ext uri="{BB962C8B-B14F-4D97-AF65-F5344CB8AC3E}">
        <p14:creationId xmlns:p14="http://schemas.microsoft.com/office/powerpoint/2010/main" val="3000078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32221-7BE3-7648-B4D2-A6A325AB7E41}" type="datetimeFigureOut">
              <a:rPr lang="en-US" smtClean="0"/>
              <a:t>10/2/2025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D1F294-FB36-FB42-A994-8F9AE5821B2D}" type="slidenum">
              <a:rPr lang="en-US" smtClean="0"/>
              <a:t>‹#›</a:t>
            </a:fld>
            <a:endParaRPr lang="en-US"/>
          </a:p>
        </p:txBody>
      </p:sp>
    </p:spTree>
    <p:extLst>
      <p:ext uri="{BB962C8B-B14F-4D97-AF65-F5344CB8AC3E}">
        <p14:creationId xmlns:p14="http://schemas.microsoft.com/office/powerpoint/2010/main" val="1831155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236F1-BD56-9B44-B563-3BBA6BCE4A8D}"/>
              </a:ext>
            </a:extLst>
          </p:cNvPr>
          <p:cNvSpPr>
            <a:spLocks noGrp="1"/>
          </p:cNvSpPr>
          <p:nvPr>
            <p:ph type="title"/>
          </p:nvPr>
        </p:nvSpPr>
        <p:spPr>
          <a:xfrm>
            <a:off x="434340" y="365127"/>
            <a:ext cx="8709660" cy="1317370"/>
          </a:xfrm>
          <a:solidFill>
            <a:srgbClr val="002060"/>
          </a:solidFill>
        </p:spPr>
        <p:txBody>
          <a:bodyPr>
            <a:normAutofit/>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Tasting the Tides: Student Innovation at the Nexus of Nutrition and Ocean Health</a:t>
            </a:r>
          </a:p>
        </p:txBody>
      </p:sp>
      <p:pic>
        <p:nvPicPr>
          <p:cNvPr id="7" name="Picture 6" descr="A black background with blue text&#10;&#10;Description automatically generated">
            <a:extLst>
              <a:ext uri="{FF2B5EF4-FFF2-40B4-BE49-F238E27FC236}">
                <a16:creationId xmlns:a16="http://schemas.microsoft.com/office/drawing/2014/main" id="{4C1ED8C3-18AD-87D0-09FC-13D6B22B828D}"/>
              </a:ext>
            </a:extLst>
          </p:cNvPr>
          <p:cNvPicPr>
            <a:picLocks noChangeAspect="1"/>
          </p:cNvPicPr>
          <p:nvPr/>
        </p:nvPicPr>
        <p:blipFill>
          <a:blip r:embed="rId3"/>
          <a:stretch>
            <a:fillRect/>
          </a:stretch>
        </p:blipFill>
        <p:spPr>
          <a:xfrm>
            <a:off x="191409" y="5897672"/>
            <a:ext cx="2891426" cy="670250"/>
          </a:xfrm>
          <a:prstGeom prst="rect">
            <a:avLst/>
          </a:prstGeom>
        </p:spPr>
      </p:pic>
      <p:sp>
        <p:nvSpPr>
          <p:cNvPr id="15" name="TextBox 14">
            <a:extLst>
              <a:ext uri="{FF2B5EF4-FFF2-40B4-BE49-F238E27FC236}">
                <a16:creationId xmlns:a16="http://schemas.microsoft.com/office/drawing/2014/main" id="{B4136644-FDB8-90BE-A10A-DF75CC0DC3C3}"/>
              </a:ext>
            </a:extLst>
          </p:cNvPr>
          <p:cNvSpPr txBox="1"/>
          <p:nvPr/>
        </p:nvSpPr>
        <p:spPr>
          <a:xfrm>
            <a:off x="434340" y="1890117"/>
            <a:ext cx="4137660" cy="4124206"/>
          </a:xfrm>
          <a:prstGeom prst="rect">
            <a:avLst/>
          </a:prstGeom>
          <a:noFill/>
        </p:spPr>
        <p:txBody>
          <a:bodyPr wrap="square" rtlCol="0">
            <a:spAutoFit/>
          </a:bodyPr>
          <a:lstStyle/>
          <a:p>
            <a:r>
              <a:rPr lang="en-US" sz="2400" b="1" i="1" dirty="0"/>
              <a:t>UNE </a:t>
            </a:r>
            <a:r>
              <a:rPr lang="en-US" sz="2400" b="1" i="1" dirty="0" err="1"/>
              <a:t>SeaMade</a:t>
            </a:r>
            <a:r>
              <a:rPr lang="en-US" sz="2400" b="1" i="1" dirty="0"/>
              <a:t> Nutrition Bar Presenters</a:t>
            </a:r>
          </a:p>
          <a:p>
            <a:endParaRPr lang="en-US" sz="1400" dirty="0"/>
          </a:p>
          <a:p>
            <a:pPr marL="0" marR="0">
              <a:spcBef>
                <a:spcPts val="0"/>
              </a:spcBef>
              <a:spcAft>
                <a:spcPts val="0"/>
              </a:spcAft>
            </a:pPr>
            <a:r>
              <a:rPr lang="en-US" b="1" i="1" dirty="0"/>
              <a:t>Matthew Duddy</a:t>
            </a:r>
            <a:r>
              <a:rPr lang="en-US" dirty="0"/>
              <a:t>, M.S., </a:t>
            </a:r>
            <a:r>
              <a:rPr lang="en-US" sz="1800" dirty="0">
                <a:solidFill>
                  <a:srgbClr val="000000"/>
                </a:solidFill>
                <a:effectLst/>
                <a:latin typeface="Aptos"/>
                <a:ea typeface="Times New Roman" panose="02020603050405020304" pitchFamily="18" charset="0"/>
              </a:rPr>
              <a:t>Sea Farm Manager</a:t>
            </a:r>
            <a:endParaRPr lang="en-US" dirty="0"/>
          </a:p>
          <a:p>
            <a:endParaRPr lang="en-US" dirty="0"/>
          </a:p>
          <a:p>
            <a:r>
              <a:rPr lang="en-US" b="1" i="1" dirty="0"/>
              <a:t>Lisa Herschbach</a:t>
            </a:r>
            <a:r>
              <a:rPr lang="en-US" dirty="0"/>
              <a:t>, Ph.D. Director, Center for Innovation &amp; Entrepreneurship</a:t>
            </a:r>
          </a:p>
          <a:p>
            <a:endParaRPr lang="en-US" dirty="0"/>
          </a:p>
          <a:p>
            <a:r>
              <a:rPr lang="en-US" b="1" dirty="0"/>
              <a:t>Jayden Schoppee ‘27</a:t>
            </a:r>
            <a:r>
              <a:rPr lang="en-US" dirty="0"/>
              <a:t>, Athletic Training and Nutrition (B.S., M.S.) </a:t>
            </a:r>
          </a:p>
          <a:p>
            <a:endParaRPr lang="en-US" sz="1400" dirty="0"/>
          </a:p>
          <a:p>
            <a:r>
              <a:rPr lang="en-US" i="1" dirty="0"/>
              <a:t>Maine Nutrition Council: Exploring New Landscapes of Food</a:t>
            </a:r>
          </a:p>
          <a:p>
            <a:r>
              <a:rPr lang="en-US" i="1" dirty="0"/>
              <a:t>October 3, 2025</a:t>
            </a:r>
          </a:p>
        </p:txBody>
      </p:sp>
      <p:pic>
        <p:nvPicPr>
          <p:cNvPr id="3" name="Picture 2">
            <a:extLst>
              <a:ext uri="{FF2B5EF4-FFF2-40B4-BE49-F238E27FC236}">
                <a16:creationId xmlns:a16="http://schemas.microsoft.com/office/drawing/2014/main" id="{0563B6EA-546C-B588-704F-4012A13A14AB}"/>
              </a:ext>
            </a:extLst>
          </p:cNvPr>
          <p:cNvPicPr>
            <a:picLocks noChangeAspect="1"/>
          </p:cNvPicPr>
          <p:nvPr/>
        </p:nvPicPr>
        <p:blipFill>
          <a:blip r:embed="rId4"/>
          <a:stretch>
            <a:fillRect/>
          </a:stretch>
        </p:blipFill>
        <p:spPr>
          <a:xfrm>
            <a:off x="4789169" y="1890116"/>
            <a:ext cx="4227003" cy="2219659"/>
          </a:xfrm>
          <a:prstGeom prst="rect">
            <a:avLst/>
          </a:prstGeom>
        </p:spPr>
      </p:pic>
      <p:pic>
        <p:nvPicPr>
          <p:cNvPr id="4" name="Picture 3">
            <a:extLst>
              <a:ext uri="{FF2B5EF4-FFF2-40B4-BE49-F238E27FC236}">
                <a16:creationId xmlns:a16="http://schemas.microsoft.com/office/drawing/2014/main" id="{F50C1C5D-F41E-2B73-98BD-A2D99CC96DB9}"/>
              </a:ext>
            </a:extLst>
          </p:cNvPr>
          <p:cNvPicPr>
            <a:picLocks noChangeAspect="1"/>
          </p:cNvPicPr>
          <p:nvPr/>
        </p:nvPicPr>
        <p:blipFill>
          <a:blip r:embed="rId5"/>
          <a:stretch>
            <a:fillRect/>
          </a:stretch>
        </p:blipFill>
        <p:spPr>
          <a:xfrm>
            <a:off x="4791032" y="4254102"/>
            <a:ext cx="4225140" cy="2219659"/>
          </a:xfrm>
          <a:prstGeom prst="rect">
            <a:avLst/>
          </a:prstGeom>
        </p:spPr>
      </p:pic>
    </p:spTree>
    <p:extLst>
      <p:ext uri="{BB962C8B-B14F-4D97-AF65-F5344CB8AC3E}">
        <p14:creationId xmlns:p14="http://schemas.microsoft.com/office/powerpoint/2010/main" val="1167468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1286557" y="1067690"/>
            <a:ext cx="6532245" cy="105693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 Farms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286557" y="5280504"/>
            <a:ext cx="2168570" cy="502688"/>
          </a:xfrm>
          <a:prstGeom prst="rect">
            <a:avLst/>
          </a:prstGeom>
        </p:spPr>
      </p:pic>
      <p:sp>
        <p:nvSpPr>
          <p:cNvPr id="5" name="Title 1">
            <a:extLst>
              <a:ext uri="{FF2B5EF4-FFF2-40B4-BE49-F238E27FC236}">
                <a16:creationId xmlns:a16="http://schemas.microsoft.com/office/drawing/2014/main" id="{2E63F34A-9AA0-43F8-8A4E-610669B9726B}"/>
              </a:ext>
            </a:extLst>
          </p:cNvPr>
          <p:cNvSpPr txBox="1">
            <a:spLocks/>
          </p:cNvSpPr>
          <p:nvPr/>
        </p:nvSpPr>
        <p:spPr>
          <a:xfrm>
            <a:off x="617310" y="2175612"/>
            <a:ext cx="7909381" cy="703345"/>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25" dirty="0">
                <a:latin typeface="Berlin Sans FB Demi" panose="020E0802020502020306" pitchFamily="34" charset="0"/>
              </a:rPr>
              <a:t>Site two:  CBYR121 next to Wood Island (Limited Purpose Aquaculture)</a:t>
            </a:r>
          </a:p>
        </p:txBody>
      </p:sp>
      <p:pic>
        <p:nvPicPr>
          <p:cNvPr id="6" name="Content Placeholder 4">
            <a:extLst>
              <a:ext uri="{FF2B5EF4-FFF2-40B4-BE49-F238E27FC236}">
                <a16:creationId xmlns:a16="http://schemas.microsoft.com/office/drawing/2014/main" id="{902190BC-BCCD-4E4D-9F48-E7ECE585B76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64780" y="2954465"/>
            <a:ext cx="3375798" cy="2250532"/>
          </a:xfrm>
        </p:spPr>
      </p:pic>
    </p:spTree>
    <p:extLst>
      <p:ext uri="{BB962C8B-B14F-4D97-AF65-F5344CB8AC3E}">
        <p14:creationId xmlns:p14="http://schemas.microsoft.com/office/powerpoint/2010/main" val="1928041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1286557" y="1067690"/>
            <a:ext cx="6532245" cy="105693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 Farms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286557" y="5280504"/>
            <a:ext cx="2168570" cy="502688"/>
          </a:xfrm>
          <a:prstGeom prst="rect">
            <a:avLst/>
          </a:prstGeom>
        </p:spPr>
      </p:pic>
      <p:sp>
        <p:nvSpPr>
          <p:cNvPr id="4" name="TextBox 3">
            <a:extLst>
              <a:ext uri="{FF2B5EF4-FFF2-40B4-BE49-F238E27FC236}">
                <a16:creationId xmlns:a16="http://schemas.microsoft.com/office/drawing/2014/main" id="{193AB5BD-F67B-F33D-551A-8DE18F0339BB}"/>
              </a:ext>
            </a:extLst>
          </p:cNvPr>
          <p:cNvSpPr txBox="1"/>
          <p:nvPr/>
        </p:nvSpPr>
        <p:spPr>
          <a:xfrm>
            <a:off x="2158308" y="2183817"/>
            <a:ext cx="4827384" cy="807913"/>
          </a:xfrm>
          <a:prstGeom prst="rect">
            <a:avLst/>
          </a:prstGeom>
          <a:noFill/>
        </p:spPr>
        <p:txBody>
          <a:bodyPr wrap="square" rtlCol="0">
            <a:spAutoFit/>
          </a:bodyPr>
          <a:lstStyle/>
          <a:p>
            <a:pPr lvl="0"/>
            <a:r>
              <a:rPr lang="en-US" sz="2325" dirty="0">
                <a:latin typeface="Berlin Sans FB Demi" panose="020E0802020502020306" pitchFamily="34" charset="0"/>
              </a:rPr>
              <a:t>Site 3:  SACORIX (Experimental site)</a:t>
            </a:r>
            <a:endParaRPr lang="en-US" sz="2325" dirty="0"/>
          </a:p>
        </p:txBody>
      </p:sp>
      <p:pic>
        <p:nvPicPr>
          <p:cNvPr id="5" name="Content Placeholder 4">
            <a:extLst>
              <a:ext uri="{FF2B5EF4-FFF2-40B4-BE49-F238E27FC236}">
                <a16:creationId xmlns:a16="http://schemas.microsoft.com/office/drawing/2014/main" id="{F41F9E5A-F502-4658-B325-0D9185D7190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69272" y="2670050"/>
            <a:ext cx="3805457" cy="2536971"/>
          </a:xfrm>
        </p:spPr>
      </p:pic>
    </p:spTree>
    <p:extLst>
      <p:ext uri="{BB962C8B-B14F-4D97-AF65-F5344CB8AC3E}">
        <p14:creationId xmlns:p14="http://schemas.microsoft.com/office/powerpoint/2010/main" val="1099601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1286557" y="1067690"/>
            <a:ext cx="6532245" cy="105693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 Farms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286557" y="5280504"/>
            <a:ext cx="2168570" cy="502688"/>
          </a:xfrm>
          <a:prstGeom prst="rect">
            <a:avLst/>
          </a:prstGeom>
        </p:spPr>
      </p:pic>
      <p:sp>
        <p:nvSpPr>
          <p:cNvPr id="5" name="Title 1">
            <a:extLst>
              <a:ext uri="{FF2B5EF4-FFF2-40B4-BE49-F238E27FC236}">
                <a16:creationId xmlns:a16="http://schemas.microsoft.com/office/drawing/2014/main" id="{C20C7162-04A0-4031-96B2-5D21D9B6DB48}"/>
              </a:ext>
            </a:extLst>
          </p:cNvPr>
          <p:cNvSpPr txBox="1">
            <a:spLocks/>
          </p:cNvSpPr>
          <p:nvPr/>
        </p:nvSpPr>
        <p:spPr>
          <a:xfrm>
            <a:off x="1286557" y="2256610"/>
            <a:ext cx="6532245" cy="50268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25" dirty="0">
                <a:latin typeface="Berlin Sans FB Demi" panose="020E0802020502020306" pitchFamily="34" charset="0"/>
              </a:rPr>
              <a:t>What do we grow?</a:t>
            </a:r>
          </a:p>
        </p:txBody>
      </p:sp>
      <p:sp>
        <p:nvSpPr>
          <p:cNvPr id="6" name="Content Placeholder 2">
            <a:extLst>
              <a:ext uri="{FF2B5EF4-FFF2-40B4-BE49-F238E27FC236}">
                <a16:creationId xmlns:a16="http://schemas.microsoft.com/office/drawing/2014/main" id="{9CD48A4D-00FF-465B-8E1F-1F454D2BEA45}"/>
              </a:ext>
            </a:extLst>
          </p:cNvPr>
          <p:cNvSpPr>
            <a:spLocks noGrp="1"/>
          </p:cNvSpPr>
          <p:nvPr>
            <p:ph idx="1"/>
          </p:nvPr>
        </p:nvSpPr>
        <p:spPr>
          <a:xfrm>
            <a:off x="810428" y="2857350"/>
            <a:ext cx="3943350" cy="573881"/>
          </a:xfrm>
        </p:spPr>
        <p:txBody>
          <a:bodyPr>
            <a:normAutofit/>
          </a:bodyPr>
          <a:lstStyle/>
          <a:p>
            <a:pPr marL="0" indent="0">
              <a:buNone/>
            </a:pPr>
            <a:r>
              <a:rPr lang="en-US" sz="1800" dirty="0">
                <a:latin typeface="Berlin Sans FB Demi" panose="020E0802020502020306" pitchFamily="34" charset="0"/>
              </a:rPr>
              <a:t>Sugar Kelp (</a:t>
            </a:r>
            <a:r>
              <a:rPr lang="en-US" sz="1800" i="1" dirty="0" err="1">
                <a:latin typeface="Berlin Sans FB Demi" panose="020E0802020502020306" pitchFamily="34" charset="0"/>
              </a:rPr>
              <a:t>Saccharina</a:t>
            </a:r>
            <a:r>
              <a:rPr lang="en-US" sz="1800" i="1" dirty="0">
                <a:latin typeface="Berlin Sans FB Demi" panose="020E0802020502020306" pitchFamily="34" charset="0"/>
              </a:rPr>
              <a:t> </a:t>
            </a:r>
            <a:r>
              <a:rPr lang="en-US" sz="1800" i="1" dirty="0" err="1">
                <a:latin typeface="Berlin Sans FB Demi" panose="020E0802020502020306" pitchFamily="34" charset="0"/>
              </a:rPr>
              <a:t>latissima</a:t>
            </a:r>
            <a:r>
              <a:rPr lang="en-US" sz="1800" dirty="0">
                <a:latin typeface="Berlin Sans FB Demi" panose="020E0802020502020306" pitchFamily="34" charset="0"/>
              </a:rPr>
              <a:t>)</a:t>
            </a:r>
            <a:r>
              <a:rPr lang="en-US" sz="1650" dirty="0">
                <a:latin typeface="Berlin Sans FB Demi" panose="020E0802020502020306" pitchFamily="34" charset="0"/>
              </a:rPr>
              <a:t>		</a:t>
            </a:r>
          </a:p>
        </p:txBody>
      </p:sp>
      <p:sp>
        <p:nvSpPr>
          <p:cNvPr id="8" name="TextBox 7">
            <a:extLst>
              <a:ext uri="{FF2B5EF4-FFF2-40B4-BE49-F238E27FC236}">
                <a16:creationId xmlns:a16="http://schemas.microsoft.com/office/drawing/2014/main" id="{5991E1EF-DCCC-4912-BD82-87C2B49AB340}"/>
              </a:ext>
            </a:extLst>
          </p:cNvPr>
          <p:cNvSpPr txBox="1"/>
          <p:nvPr/>
        </p:nvSpPr>
        <p:spPr>
          <a:xfrm>
            <a:off x="4953558" y="2857349"/>
            <a:ext cx="3380014" cy="369332"/>
          </a:xfrm>
          <a:prstGeom prst="rect">
            <a:avLst/>
          </a:prstGeom>
          <a:noFill/>
        </p:spPr>
        <p:txBody>
          <a:bodyPr wrap="square" rtlCol="0">
            <a:spAutoFit/>
          </a:bodyPr>
          <a:lstStyle/>
          <a:p>
            <a:pPr algn="ctr"/>
            <a:r>
              <a:rPr lang="en-US" dirty="0" err="1">
                <a:latin typeface="Berlin Sans FB Demi" panose="020E0802020502020306" pitchFamily="34" charset="0"/>
              </a:rPr>
              <a:t>Alaria</a:t>
            </a:r>
            <a:r>
              <a:rPr lang="en-US" dirty="0">
                <a:latin typeface="Berlin Sans FB Demi" panose="020E0802020502020306" pitchFamily="34" charset="0"/>
              </a:rPr>
              <a:t> (</a:t>
            </a:r>
            <a:r>
              <a:rPr lang="en-US" i="1" dirty="0" err="1">
                <a:latin typeface="Berlin Sans FB Demi" panose="020E0802020502020306" pitchFamily="34" charset="0"/>
              </a:rPr>
              <a:t>Alaria</a:t>
            </a:r>
            <a:r>
              <a:rPr lang="en-US" i="1" dirty="0">
                <a:latin typeface="Berlin Sans FB Demi" panose="020E0802020502020306" pitchFamily="34" charset="0"/>
              </a:rPr>
              <a:t> esculenta</a:t>
            </a:r>
            <a:r>
              <a:rPr lang="en-US" dirty="0">
                <a:latin typeface="Berlin Sans FB Demi" panose="020E0802020502020306" pitchFamily="34" charset="0"/>
              </a:rPr>
              <a:t>)</a:t>
            </a:r>
          </a:p>
        </p:txBody>
      </p:sp>
      <p:pic>
        <p:nvPicPr>
          <p:cNvPr id="9" name="Picture 8">
            <a:extLst>
              <a:ext uri="{FF2B5EF4-FFF2-40B4-BE49-F238E27FC236}">
                <a16:creationId xmlns:a16="http://schemas.microsoft.com/office/drawing/2014/main" id="{2BD6B014-FFC1-463D-AD5F-459B63665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6711" y="3244931"/>
            <a:ext cx="2770784" cy="1855085"/>
          </a:xfrm>
          <a:prstGeom prst="rect">
            <a:avLst/>
          </a:prstGeom>
        </p:spPr>
      </p:pic>
      <p:pic>
        <p:nvPicPr>
          <p:cNvPr id="10" name="Picture 9">
            <a:extLst>
              <a:ext uri="{FF2B5EF4-FFF2-40B4-BE49-F238E27FC236}">
                <a16:creationId xmlns:a16="http://schemas.microsoft.com/office/drawing/2014/main" id="{5D5BE2B8-45F4-4708-AC01-8BF3E7A5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3260" y="3307018"/>
            <a:ext cx="3080610" cy="1730912"/>
          </a:xfrm>
          <a:prstGeom prst="rect">
            <a:avLst/>
          </a:prstGeom>
        </p:spPr>
      </p:pic>
    </p:spTree>
    <p:extLst>
      <p:ext uri="{BB962C8B-B14F-4D97-AF65-F5344CB8AC3E}">
        <p14:creationId xmlns:p14="http://schemas.microsoft.com/office/powerpoint/2010/main" val="3894388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1286557" y="1067690"/>
            <a:ext cx="6532245" cy="105693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 Farms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286557" y="5280504"/>
            <a:ext cx="2168570" cy="502688"/>
          </a:xfrm>
          <a:prstGeom prst="rect">
            <a:avLst/>
          </a:prstGeom>
        </p:spPr>
      </p:pic>
      <p:sp>
        <p:nvSpPr>
          <p:cNvPr id="5" name="Title 1">
            <a:extLst>
              <a:ext uri="{FF2B5EF4-FFF2-40B4-BE49-F238E27FC236}">
                <a16:creationId xmlns:a16="http://schemas.microsoft.com/office/drawing/2014/main" id="{B2E57683-D0B7-4587-9807-185C3953565C}"/>
              </a:ext>
            </a:extLst>
          </p:cNvPr>
          <p:cNvSpPr txBox="1">
            <a:spLocks/>
          </p:cNvSpPr>
          <p:nvPr/>
        </p:nvSpPr>
        <p:spPr>
          <a:xfrm>
            <a:off x="836229" y="2248541"/>
            <a:ext cx="7471543" cy="63559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25" dirty="0">
                <a:latin typeface="Berlin Sans FB Demi" panose="020E0802020502020306" pitchFamily="34" charset="0"/>
              </a:rPr>
              <a:t>How do we grow the seaweed?</a:t>
            </a:r>
          </a:p>
        </p:txBody>
      </p:sp>
      <p:sp>
        <p:nvSpPr>
          <p:cNvPr id="6" name="Content Placeholder 2">
            <a:extLst>
              <a:ext uri="{FF2B5EF4-FFF2-40B4-BE49-F238E27FC236}">
                <a16:creationId xmlns:a16="http://schemas.microsoft.com/office/drawing/2014/main" id="{9CBF35B6-0858-403C-AC53-DDF180CFFEDC}"/>
              </a:ext>
            </a:extLst>
          </p:cNvPr>
          <p:cNvSpPr>
            <a:spLocks noGrp="1"/>
          </p:cNvSpPr>
          <p:nvPr>
            <p:ph idx="1"/>
          </p:nvPr>
        </p:nvSpPr>
        <p:spPr>
          <a:xfrm>
            <a:off x="1107196" y="2950711"/>
            <a:ext cx="7039778" cy="2161805"/>
          </a:xfrm>
        </p:spPr>
        <p:txBody>
          <a:bodyPr>
            <a:normAutofit fontScale="55000" lnSpcReduction="20000"/>
          </a:bodyPr>
          <a:lstStyle/>
          <a:p>
            <a:pPr marL="0" indent="0" algn="ctr">
              <a:buNone/>
            </a:pPr>
            <a:r>
              <a:rPr lang="en-US" dirty="0">
                <a:latin typeface="Berlin Sans FB Demi" panose="020E0802020502020306" pitchFamily="34" charset="0"/>
              </a:rPr>
              <a:t>We use a farm array that has two 100’ long horizontal grow lines that are attached to large sea farm marker buoys at each end. </a:t>
            </a:r>
          </a:p>
          <a:p>
            <a:pPr marL="0" indent="0" algn="ctr">
              <a:buNone/>
            </a:pPr>
            <a:endParaRPr lang="en-US" dirty="0">
              <a:latin typeface="Berlin Sans FB Demi" panose="020E0802020502020306" pitchFamily="34" charset="0"/>
            </a:endParaRPr>
          </a:p>
          <a:p>
            <a:pPr marL="0" indent="0" algn="ctr">
              <a:buNone/>
            </a:pPr>
            <a:endParaRPr lang="en-US" dirty="0">
              <a:latin typeface="Berlin Sans FB Demi" panose="020E0802020502020306" pitchFamily="34" charset="0"/>
            </a:endParaRPr>
          </a:p>
          <a:p>
            <a:pPr marL="0" indent="0" algn="ctr">
              <a:buNone/>
            </a:pPr>
            <a:endParaRPr lang="en-US" dirty="0">
              <a:latin typeface="Berlin Sans FB Demi" panose="020E0802020502020306" pitchFamily="34" charset="0"/>
            </a:endParaRPr>
          </a:p>
          <a:p>
            <a:pPr marL="0" indent="0" algn="ctr">
              <a:buNone/>
            </a:pPr>
            <a:endParaRPr lang="en-US" dirty="0">
              <a:latin typeface="Berlin Sans FB Demi" panose="020E0802020502020306" pitchFamily="34" charset="0"/>
            </a:endParaRPr>
          </a:p>
          <a:p>
            <a:pPr marL="0" indent="0" algn="ctr">
              <a:buNone/>
            </a:pPr>
            <a:endParaRPr lang="en-US" dirty="0">
              <a:latin typeface="Berlin Sans FB Demi" panose="020E0802020502020306" pitchFamily="34" charset="0"/>
            </a:endParaRPr>
          </a:p>
          <a:p>
            <a:pPr marL="0" indent="0" algn="ctr">
              <a:buNone/>
            </a:pPr>
            <a:r>
              <a:rPr lang="en-US" dirty="0">
                <a:latin typeface="Berlin Sans FB Demi" panose="020E0802020502020306" pitchFamily="34" charset="0"/>
              </a:rPr>
              <a:t>This is a view of the farm from above. </a:t>
            </a:r>
          </a:p>
        </p:txBody>
      </p:sp>
      <p:sp>
        <p:nvSpPr>
          <p:cNvPr id="8" name="Oval 7">
            <a:extLst>
              <a:ext uri="{FF2B5EF4-FFF2-40B4-BE49-F238E27FC236}">
                <a16:creationId xmlns:a16="http://schemas.microsoft.com/office/drawing/2014/main" id="{2D1D5131-BFE1-4D6F-84E2-1F7E8FA2BBA8}"/>
              </a:ext>
            </a:extLst>
          </p:cNvPr>
          <p:cNvSpPr/>
          <p:nvPr/>
        </p:nvSpPr>
        <p:spPr>
          <a:xfrm>
            <a:off x="1240750" y="3686901"/>
            <a:ext cx="538843" cy="53884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00"/>
              </a:solidFill>
              <a:highlight>
                <a:srgbClr val="FFFF00"/>
              </a:highlight>
            </a:endParaRPr>
          </a:p>
        </p:txBody>
      </p:sp>
      <p:sp>
        <p:nvSpPr>
          <p:cNvPr id="9" name="Oval 8">
            <a:extLst>
              <a:ext uri="{FF2B5EF4-FFF2-40B4-BE49-F238E27FC236}">
                <a16:creationId xmlns:a16="http://schemas.microsoft.com/office/drawing/2014/main" id="{0E92B83D-2650-4B23-BD3D-573E361C8CE9}"/>
              </a:ext>
            </a:extLst>
          </p:cNvPr>
          <p:cNvSpPr/>
          <p:nvPr/>
        </p:nvSpPr>
        <p:spPr>
          <a:xfrm>
            <a:off x="7120153" y="3751905"/>
            <a:ext cx="538843" cy="53884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00"/>
              </a:solidFill>
              <a:highlight>
                <a:srgbClr val="FFFF00"/>
              </a:highlight>
            </a:endParaRPr>
          </a:p>
        </p:txBody>
      </p:sp>
      <p:cxnSp>
        <p:nvCxnSpPr>
          <p:cNvPr id="10" name="Straight Connector 9">
            <a:extLst>
              <a:ext uri="{FF2B5EF4-FFF2-40B4-BE49-F238E27FC236}">
                <a16:creationId xmlns:a16="http://schemas.microsoft.com/office/drawing/2014/main" id="{B719CABB-E732-4C52-BD59-8D65043ABCF0}"/>
              </a:ext>
            </a:extLst>
          </p:cNvPr>
          <p:cNvCxnSpPr/>
          <p:nvPr/>
        </p:nvCxnSpPr>
        <p:spPr>
          <a:xfrm flipV="1">
            <a:off x="1759104" y="3612025"/>
            <a:ext cx="440872" cy="2694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FF0A25-774A-4B4F-A874-CE89C39AAF05}"/>
              </a:ext>
            </a:extLst>
          </p:cNvPr>
          <p:cNvCxnSpPr/>
          <p:nvPr/>
        </p:nvCxnSpPr>
        <p:spPr>
          <a:xfrm>
            <a:off x="1767591" y="4105746"/>
            <a:ext cx="440872" cy="2399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16D75AC-B08D-49C7-BFAD-2848389A3F58}"/>
              </a:ext>
            </a:extLst>
          </p:cNvPr>
          <p:cNvCxnSpPr/>
          <p:nvPr/>
        </p:nvCxnSpPr>
        <p:spPr>
          <a:xfrm flipH="1" flipV="1">
            <a:off x="6645336" y="3604494"/>
            <a:ext cx="498020" cy="2694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3D983A-33D2-4B31-B990-FF3CEBDCE00D}"/>
              </a:ext>
            </a:extLst>
          </p:cNvPr>
          <p:cNvCxnSpPr>
            <a:cxnSpLocks/>
          </p:cNvCxnSpPr>
          <p:nvPr/>
        </p:nvCxnSpPr>
        <p:spPr>
          <a:xfrm flipH="1">
            <a:off x="6645335" y="4175729"/>
            <a:ext cx="526614" cy="196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F82E6B0-011D-41E5-8770-5A1304BBB0B3}"/>
              </a:ext>
            </a:extLst>
          </p:cNvPr>
          <p:cNvCxnSpPr/>
          <p:nvPr/>
        </p:nvCxnSpPr>
        <p:spPr>
          <a:xfrm>
            <a:off x="2216948" y="3604495"/>
            <a:ext cx="0" cy="741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F79CEF-0E9A-4405-968B-BD75FF68F8D1}"/>
              </a:ext>
            </a:extLst>
          </p:cNvPr>
          <p:cNvCxnSpPr/>
          <p:nvPr/>
        </p:nvCxnSpPr>
        <p:spPr>
          <a:xfrm>
            <a:off x="6638056" y="3604494"/>
            <a:ext cx="0" cy="741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F4B1475-8468-47F6-8731-8587FA8495D9}"/>
              </a:ext>
            </a:extLst>
          </p:cNvPr>
          <p:cNvCxnSpPr/>
          <p:nvPr/>
        </p:nvCxnSpPr>
        <p:spPr>
          <a:xfrm>
            <a:off x="2222062" y="3604494"/>
            <a:ext cx="44087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948AAA2-97C9-40D2-8B49-E9A88F09D35B}"/>
              </a:ext>
            </a:extLst>
          </p:cNvPr>
          <p:cNvCxnSpPr/>
          <p:nvPr/>
        </p:nvCxnSpPr>
        <p:spPr>
          <a:xfrm>
            <a:off x="2216948" y="4385747"/>
            <a:ext cx="4408715"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A42F9D3-B7AB-4326-82EA-2C33F64BED6B}"/>
              </a:ext>
            </a:extLst>
          </p:cNvPr>
          <p:cNvSpPr/>
          <p:nvPr/>
        </p:nvSpPr>
        <p:spPr>
          <a:xfrm>
            <a:off x="2547308" y="3506565"/>
            <a:ext cx="187769" cy="17144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F480A5F1-B8D0-452B-840C-FF4C4CE469EA}"/>
              </a:ext>
            </a:extLst>
          </p:cNvPr>
          <p:cNvSpPr/>
          <p:nvPr/>
        </p:nvSpPr>
        <p:spPr>
          <a:xfrm>
            <a:off x="2549444" y="4317330"/>
            <a:ext cx="187769" cy="17144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834BCF64-6832-4B1A-834F-01412FDD5B76}"/>
              </a:ext>
            </a:extLst>
          </p:cNvPr>
          <p:cNvSpPr/>
          <p:nvPr/>
        </p:nvSpPr>
        <p:spPr>
          <a:xfrm>
            <a:off x="3219706" y="3505287"/>
            <a:ext cx="187769" cy="17144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645FD05C-F4D2-45DD-BA6D-27E55A5382C2}"/>
              </a:ext>
            </a:extLst>
          </p:cNvPr>
          <p:cNvSpPr/>
          <p:nvPr/>
        </p:nvSpPr>
        <p:spPr>
          <a:xfrm>
            <a:off x="3987421" y="3505287"/>
            <a:ext cx="187769" cy="17144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7E0E0A1F-A2C1-4E2A-9182-C74DE1D73B9C}"/>
              </a:ext>
            </a:extLst>
          </p:cNvPr>
          <p:cNvSpPr/>
          <p:nvPr/>
        </p:nvSpPr>
        <p:spPr>
          <a:xfrm>
            <a:off x="4829164" y="3526989"/>
            <a:ext cx="187769" cy="17144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909BF551-3AB1-40C7-9465-A0020BA3ADE1}"/>
              </a:ext>
            </a:extLst>
          </p:cNvPr>
          <p:cNvSpPr/>
          <p:nvPr/>
        </p:nvSpPr>
        <p:spPr>
          <a:xfrm>
            <a:off x="5816728" y="3526989"/>
            <a:ext cx="187769" cy="17144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9DF24C12-427F-42D1-8E3A-E83A3C1ED926}"/>
              </a:ext>
            </a:extLst>
          </p:cNvPr>
          <p:cNvSpPr/>
          <p:nvPr/>
        </p:nvSpPr>
        <p:spPr>
          <a:xfrm>
            <a:off x="3255913" y="4317330"/>
            <a:ext cx="187769" cy="17144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F8EB929C-0C5C-45B8-B123-A35B650B9CB1}"/>
              </a:ext>
            </a:extLst>
          </p:cNvPr>
          <p:cNvSpPr/>
          <p:nvPr/>
        </p:nvSpPr>
        <p:spPr>
          <a:xfrm>
            <a:off x="3987421" y="4306665"/>
            <a:ext cx="187769" cy="17144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9C31E956-C6F6-41A4-A45D-DEB63EC27AF9}"/>
              </a:ext>
            </a:extLst>
          </p:cNvPr>
          <p:cNvSpPr/>
          <p:nvPr/>
        </p:nvSpPr>
        <p:spPr>
          <a:xfrm>
            <a:off x="4841960" y="4306665"/>
            <a:ext cx="187769" cy="17144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A1262D7F-7BB5-4EC0-97D2-AE65A6F837CF}"/>
              </a:ext>
            </a:extLst>
          </p:cNvPr>
          <p:cNvSpPr/>
          <p:nvPr/>
        </p:nvSpPr>
        <p:spPr>
          <a:xfrm>
            <a:off x="5812663" y="4294006"/>
            <a:ext cx="187769" cy="17144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19315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1286557" y="1067690"/>
            <a:ext cx="6532245" cy="105693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 Farms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286557" y="5280504"/>
            <a:ext cx="2168570" cy="502688"/>
          </a:xfrm>
          <a:prstGeom prst="rect">
            <a:avLst/>
          </a:prstGeom>
        </p:spPr>
      </p:pic>
      <p:sp>
        <p:nvSpPr>
          <p:cNvPr id="5" name="Title 1">
            <a:extLst>
              <a:ext uri="{FF2B5EF4-FFF2-40B4-BE49-F238E27FC236}">
                <a16:creationId xmlns:a16="http://schemas.microsoft.com/office/drawing/2014/main" id="{55CFEB03-0E01-48D1-99D8-91091370EEF0}"/>
              </a:ext>
            </a:extLst>
          </p:cNvPr>
          <p:cNvSpPr txBox="1">
            <a:spLocks/>
          </p:cNvSpPr>
          <p:nvPr/>
        </p:nvSpPr>
        <p:spPr>
          <a:xfrm>
            <a:off x="1579867" y="2195799"/>
            <a:ext cx="5984266" cy="6692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25" dirty="0">
                <a:latin typeface="Berlin Sans FB Demi" panose="020E0802020502020306" pitchFamily="34" charset="0"/>
              </a:rPr>
              <a:t>How do we grow the seaweed?</a:t>
            </a:r>
            <a:endParaRPr lang="en-US" sz="2325" dirty="0"/>
          </a:p>
        </p:txBody>
      </p:sp>
      <p:cxnSp>
        <p:nvCxnSpPr>
          <p:cNvPr id="6" name="Straight Connector 5">
            <a:extLst>
              <a:ext uri="{FF2B5EF4-FFF2-40B4-BE49-F238E27FC236}">
                <a16:creationId xmlns:a16="http://schemas.microsoft.com/office/drawing/2014/main" id="{2345F2E9-92DB-47CA-8D97-37D328158B88}"/>
              </a:ext>
            </a:extLst>
          </p:cNvPr>
          <p:cNvCxnSpPr>
            <a:cxnSpLocks/>
          </p:cNvCxnSpPr>
          <p:nvPr/>
        </p:nvCxnSpPr>
        <p:spPr>
          <a:xfrm>
            <a:off x="1425333" y="3311498"/>
            <a:ext cx="6293333"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AD815B4-576D-4E9D-A921-31046332A29B}"/>
              </a:ext>
            </a:extLst>
          </p:cNvPr>
          <p:cNvCxnSpPr>
            <a:cxnSpLocks/>
          </p:cNvCxnSpPr>
          <p:nvPr/>
        </p:nvCxnSpPr>
        <p:spPr>
          <a:xfrm>
            <a:off x="1425333" y="4204668"/>
            <a:ext cx="62933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4A0A7F-8D4F-4B7E-B048-C46C37EBA807}"/>
              </a:ext>
            </a:extLst>
          </p:cNvPr>
          <p:cNvCxnSpPr>
            <a:cxnSpLocks/>
          </p:cNvCxnSpPr>
          <p:nvPr/>
        </p:nvCxnSpPr>
        <p:spPr>
          <a:xfrm flipH="1">
            <a:off x="1095305" y="3334383"/>
            <a:ext cx="615600" cy="1740571"/>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0B45F67-BA99-4B0F-8EAB-C7A57B14C49F}"/>
              </a:ext>
            </a:extLst>
          </p:cNvPr>
          <p:cNvCxnSpPr>
            <a:cxnSpLocks/>
          </p:cNvCxnSpPr>
          <p:nvPr/>
        </p:nvCxnSpPr>
        <p:spPr>
          <a:xfrm>
            <a:off x="7590271" y="3334383"/>
            <a:ext cx="394883" cy="1743590"/>
          </a:xfrm>
          <a:prstGeom prst="line">
            <a:avLst/>
          </a:prstGeom>
        </p:spPr>
        <p:style>
          <a:lnRef idx="1">
            <a:schemeClr val="dk1"/>
          </a:lnRef>
          <a:fillRef idx="0">
            <a:schemeClr val="dk1"/>
          </a:fillRef>
          <a:effectRef idx="0">
            <a:schemeClr val="dk1"/>
          </a:effectRef>
          <a:fontRef idx="minor">
            <a:schemeClr val="tx1"/>
          </a:fontRef>
        </p:style>
      </p:cxnSp>
      <p:pic>
        <p:nvPicPr>
          <p:cNvPr id="16" name="Graphic 15" descr="Anchor">
            <a:extLst>
              <a:ext uri="{FF2B5EF4-FFF2-40B4-BE49-F238E27FC236}">
                <a16:creationId xmlns:a16="http://schemas.microsoft.com/office/drawing/2014/main" id="{3D9A0F6E-750B-4A8A-8D4A-25B39635EC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241" y="4876892"/>
            <a:ext cx="396123" cy="396123"/>
          </a:xfrm>
          <a:prstGeom prst="rect">
            <a:avLst/>
          </a:prstGeom>
        </p:spPr>
      </p:pic>
      <p:pic>
        <p:nvPicPr>
          <p:cNvPr id="17" name="Graphic 16" descr="Anchor">
            <a:extLst>
              <a:ext uri="{FF2B5EF4-FFF2-40B4-BE49-F238E27FC236}">
                <a16:creationId xmlns:a16="http://schemas.microsoft.com/office/drawing/2014/main" id="{9952E32C-5848-40BF-B452-86D9D43498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4194" y="4855258"/>
            <a:ext cx="396124" cy="396124"/>
          </a:xfrm>
          <a:prstGeom prst="rect">
            <a:avLst/>
          </a:prstGeom>
        </p:spPr>
      </p:pic>
      <p:cxnSp>
        <p:nvCxnSpPr>
          <p:cNvPr id="18" name="Straight Connector 17">
            <a:extLst>
              <a:ext uri="{FF2B5EF4-FFF2-40B4-BE49-F238E27FC236}">
                <a16:creationId xmlns:a16="http://schemas.microsoft.com/office/drawing/2014/main" id="{305CA2BD-F391-4547-9F83-21D541A943F0}"/>
              </a:ext>
            </a:extLst>
          </p:cNvPr>
          <p:cNvCxnSpPr/>
          <p:nvPr/>
        </p:nvCxnSpPr>
        <p:spPr>
          <a:xfrm flipV="1">
            <a:off x="2370842" y="3258333"/>
            <a:ext cx="0" cy="953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B87386-9D17-4A0E-8048-9E7793B6D5D7}"/>
              </a:ext>
            </a:extLst>
          </p:cNvPr>
          <p:cNvCxnSpPr/>
          <p:nvPr/>
        </p:nvCxnSpPr>
        <p:spPr>
          <a:xfrm flipV="1">
            <a:off x="3382226" y="3250854"/>
            <a:ext cx="0" cy="953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5C1E79-9947-47F3-BD04-DD723AF37AB1}"/>
              </a:ext>
            </a:extLst>
          </p:cNvPr>
          <p:cNvCxnSpPr/>
          <p:nvPr/>
        </p:nvCxnSpPr>
        <p:spPr>
          <a:xfrm flipV="1">
            <a:off x="4552679" y="3258333"/>
            <a:ext cx="0" cy="953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CCD1CB0-1137-4A75-8C95-DD2BC7F282B6}"/>
              </a:ext>
            </a:extLst>
          </p:cNvPr>
          <p:cNvCxnSpPr/>
          <p:nvPr/>
        </p:nvCxnSpPr>
        <p:spPr>
          <a:xfrm flipV="1">
            <a:off x="5618651" y="3258333"/>
            <a:ext cx="0" cy="953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DB3C4B4-4E60-452B-9B84-33BC77C68529}"/>
              </a:ext>
            </a:extLst>
          </p:cNvPr>
          <p:cNvCxnSpPr/>
          <p:nvPr/>
        </p:nvCxnSpPr>
        <p:spPr>
          <a:xfrm flipV="1">
            <a:off x="6724468" y="3258333"/>
            <a:ext cx="0" cy="953814"/>
          </a:xfrm>
          <a:prstGeom prst="line">
            <a:avLst/>
          </a:prstGeom>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715ECDE-922C-4E4E-85A1-3FD9F1D59968}"/>
              </a:ext>
            </a:extLst>
          </p:cNvPr>
          <p:cNvSpPr/>
          <p:nvPr/>
        </p:nvSpPr>
        <p:spPr>
          <a:xfrm>
            <a:off x="1443908" y="2751932"/>
            <a:ext cx="538843" cy="53884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00"/>
              </a:solidFill>
              <a:highlight>
                <a:srgbClr val="FFFF00"/>
              </a:highlight>
            </a:endParaRPr>
          </a:p>
        </p:txBody>
      </p:sp>
      <p:sp>
        <p:nvSpPr>
          <p:cNvPr id="24" name="Oval 23">
            <a:extLst>
              <a:ext uri="{FF2B5EF4-FFF2-40B4-BE49-F238E27FC236}">
                <a16:creationId xmlns:a16="http://schemas.microsoft.com/office/drawing/2014/main" id="{1C5FF6AD-4A64-42CC-9B73-F3D64CC47A08}"/>
              </a:ext>
            </a:extLst>
          </p:cNvPr>
          <p:cNvSpPr/>
          <p:nvPr/>
        </p:nvSpPr>
        <p:spPr>
          <a:xfrm>
            <a:off x="7320849" y="2742248"/>
            <a:ext cx="538843" cy="53884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00"/>
              </a:solidFill>
              <a:highlight>
                <a:srgbClr val="FFFF00"/>
              </a:highlight>
            </a:endParaRPr>
          </a:p>
        </p:txBody>
      </p:sp>
      <p:sp>
        <p:nvSpPr>
          <p:cNvPr id="25" name="TextBox 24">
            <a:extLst>
              <a:ext uri="{FF2B5EF4-FFF2-40B4-BE49-F238E27FC236}">
                <a16:creationId xmlns:a16="http://schemas.microsoft.com/office/drawing/2014/main" id="{BBC6A59E-4AE6-4A42-8ADA-A01ACEC4A11C}"/>
              </a:ext>
            </a:extLst>
          </p:cNvPr>
          <p:cNvSpPr txBox="1"/>
          <p:nvPr/>
        </p:nvSpPr>
        <p:spPr>
          <a:xfrm>
            <a:off x="1542269" y="2927883"/>
            <a:ext cx="337271" cy="438582"/>
          </a:xfrm>
          <a:prstGeom prst="rect">
            <a:avLst/>
          </a:prstGeom>
          <a:noFill/>
        </p:spPr>
        <p:txBody>
          <a:bodyPr wrap="square" rtlCol="0">
            <a:spAutoFit/>
          </a:bodyPr>
          <a:lstStyle/>
          <a:p>
            <a:r>
              <a:rPr lang="en-US" sz="750" dirty="0"/>
              <a:t>Sea Farm</a:t>
            </a:r>
          </a:p>
        </p:txBody>
      </p:sp>
      <p:sp>
        <p:nvSpPr>
          <p:cNvPr id="26" name="TextBox 25">
            <a:extLst>
              <a:ext uri="{FF2B5EF4-FFF2-40B4-BE49-F238E27FC236}">
                <a16:creationId xmlns:a16="http://schemas.microsoft.com/office/drawing/2014/main" id="{BF83ADAD-C251-411E-99A0-DEB35F1E00AE}"/>
              </a:ext>
            </a:extLst>
          </p:cNvPr>
          <p:cNvSpPr txBox="1"/>
          <p:nvPr/>
        </p:nvSpPr>
        <p:spPr>
          <a:xfrm>
            <a:off x="7421634" y="2895483"/>
            <a:ext cx="337271" cy="438582"/>
          </a:xfrm>
          <a:prstGeom prst="rect">
            <a:avLst/>
          </a:prstGeom>
          <a:noFill/>
        </p:spPr>
        <p:txBody>
          <a:bodyPr wrap="square" rtlCol="0">
            <a:spAutoFit/>
          </a:bodyPr>
          <a:lstStyle/>
          <a:p>
            <a:r>
              <a:rPr lang="en-US" sz="750" dirty="0"/>
              <a:t>Sea Farm</a:t>
            </a:r>
          </a:p>
        </p:txBody>
      </p:sp>
      <p:sp>
        <p:nvSpPr>
          <p:cNvPr id="27" name="Oval 26">
            <a:extLst>
              <a:ext uri="{FF2B5EF4-FFF2-40B4-BE49-F238E27FC236}">
                <a16:creationId xmlns:a16="http://schemas.microsoft.com/office/drawing/2014/main" id="{B8BB77B5-9C20-484C-8D67-98DE8F197BE0}"/>
              </a:ext>
            </a:extLst>
          </p:cNvPr>
          <p:cNvSpPr/>
          <p:nvPr/>
        </p:nvSpPr>
        <p:spPr>
          <a:xfrm>
            <a:off x="2211772" y="2918240"/>
            <a:ext cx="304046" cy="33109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00"/>
              </a:solidFill>
              <a:highlight>
                <a:srgbClr val="FFFF00"/>
              </a:highlight>
            </a:endParaRPr>
          </a:p>
        </p:txBody>
      </p:sp>
      <p:sp>
        <p:nvSpPr>
          <p:cNvPr id="28" name="Oval 27">
            <a:extLst>
              <a:ext uri="{FF2B5EF4-FFF2-40B4-BE49-F238E27FC236}">
                <a16:creationId xmlns:a16="http://schemas.microsoft.com/office/drawing/2014/main" id="{377E58EB-9B57-46C6-B7A7-A4E10B9FEA39}"/>
              </a:ext>
            </a:extLst>
          </p:cNvPr>
          <p:cNvSpPr/>
          <p:nvPr/>
        </p:nvSpPr>
        <p:spPr>
          <a:xfrm>
            <a:off x="3230203" y="2909398"/>
            <a:ext cx="304046" cy="33109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00"/>
              </a:solidFill>
              <a:highlight>
                <a:srgbClr val="FFFF00"/>
              </a:highlight>
            </a:endParaRPr>
          </a:p>
        </p:txBody>
      </p:sp>
      <p:sp>
        <p:nvSpPr>
          <p:cNvPr id="29" name="Oval 28">
            <a:extLst>
              <a:ext uri="{FF2B5EF4-FFF2-40B4-BE49-F238E27FC236}">
                <a16:creationId xmlns:a16="http://schemas.microsoft.com/office/drawing/2014/main" id="{220A115E-BA0E-436A-8327-E1A516743D5E}"/>
              </a:ext>
            </a:extLst>
          </p:cNvPr>
          <p:cNvSpPr/>
          <p:nvPr/>
        </p:nvSpPr>
        <p:spPr>
          <a:xfrm>
            <a:off x="4400656" y="2916877"/>
            <a:ext cx="304046" cy="33109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00"/>
              </a:solidFill>
              <a:highlight>
                <a:srgbClr val="FFFF00"/>
              </a:highlight>
            </a:endParaRPr>
          </a:p>
        </p:txBody>
      </p:sp>
      <p:sp>
        <p:nvSpPr>
          <p:cNvPr id="30" name="Oval 29">
            <a:extLst>
              <a:ext uri="{FF2B5EF4-FFF2-40B4-BE49-F238E27FC236}">
                <a16:creationId xmlns:a16="http://schemas.microsoft.com/office/drawing/2014/main" id="{02EEB32F-2FF5-49E9-8A2B-0F62DFBD212D}"/>
              </a:ext>
            </a:extLst>
          </p:cNvPr>
          <p:cNvSpPr/>
          <p:nvPr/>
        </p:nvSpPr>
        <p:spPr>
          <a:xfrm>
            <a:off x="5466628" y="2930794"/>
            <a:ext cx="304046" cy="33109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00"/>
              </a:solidFill>
              <a:highlight>
                <a:srgbClr val="FFFF00"/>
              </a:highlight>
            </a:endParaRPr>
          </a:p>
        </p:txBody>
      </p:sp>
      <p:sp>
        <p:nvSpPr>
          <p:cNvPr id="31" name="Oval 30">
            <a:extLst>
              <a:ext uri="{FF2B5EF4-FFF2-40B4-BE49-F238E27FC236}">
                <a16:creationId xmlns:a16="http://schemas.microsoft.com/office/drawing/2014/main" id="{5E0BB0CE-F4AD-45FF-847B-44E4DA1D5E79}"/>
              </a:ext>
            </a:extLst>
          </p:cNvPr>
          <p:cNvSpPr/>
          <p:nvPr/>
        </p:nvSpPr>
        <p:spPr>
          <a:xfrm>
            <a:off x="6572445" y="2938572"/>
            <a:ext cx="304046" cy="33109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00"/>
              </a:solidFill>
              <a:highlight>
                <a:srgbClr val="FFFF00"/>
              </a:highlight>
            </a:endParaRPr>
          </a:p>
        </p:txBody>
      </p:sp>
      <p:sp>
        <p:nvSpPr>
          <p:cNvPr id="32" name="Title 1">
            <a:extLst>
              <a:ext uri="{FF2B5EF4-FFF2-40B4-BE49-F238E27FC236}">
                <a16:creationId xmlns:a16="http://schemas.microsoft.com/office/drawing/2014/main" id="{FC8C1372-14DB-466A-AB70-A674EA14EE50}"/>
              </a:ext>
            </a:extLst>
          </p:cNvPr>
          <p:cNvSpPr txBox="1">
            <a:spLocks/>
          </p:cNvSpPr>
          <p:nvPr/>
        </p:nvSpPr>
        <p:spPr>
          <a:xfrm>
            <a:off x="2232328" y="4677384"/>
            <a:ext cx="4698005" cy="59564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50" dirty="0">
                <a:latin typeface="Berlin Sans FB Demi" panose="020E0802020502020306" pitchFamily="34" charset="0"/>
              </a:rPr>
              <a:t>This is the view of the farm from the side</a:t>
            </a:r>
            <a:endParaRPr lang="en-US" sz="1650" dirty="0"/>
          </a:p>
        </p:txBody>
      </p:sp>
    </p:spTree>
    <p:extLst>
      <p:ext uri="{BB962C8B-B14F-4D97-AF65-F5344CB8AC3E}">
        <p14:creationId xmlns:p14="http://schemas.microsoft.com/office/powerpoint/2010/main" val="189520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1286557" y="1067690"/>
            <a:ext cx="6532245" cy="105693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 Farms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286557" y="5280504"/>
            <a:ext cx="2168570" cy="502688"/>
          </a:xfrm>
          <a:prstGeom prst="rect">
            <a:avLst/>
          </a:prstGeom>
        </p:spPr>
      </p:pic>
      <p:sp>
        <p:nvSpPr>
          <p:cNvPr id="5" name="Title 1">
            <a:extLst>
              <a:ext uri="{FF2B5EF4-FFF2-40B4-BE49-F238E27FC236}">
                <a16:creationId xmlns:a16="http://schemas.microsoft.com/office/drawing/2014/main" id="{E8535F7B-1F1B-42D9-AEC4-6827D47412B7}"/>
              </a:ext>
            </a:extLst>
          </p:cNvPr>
          <p:cNvSpPr txBox="1">
            <a:spLocks/>
          </p:cNvSpPr>
          <p:nvPr/>
        </p:nvSpPr>
        <p:spPr>
          <a:xfrm>
            <a:off x="1305878" y="2245376"/>
            <a:ext cx="6532244" cy="39217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25" dirty="0">
                <a:latin typeface="Berlin Sans FB Demi" panose="020E0802020502020306" pitchFamily="34" charset="0"/>
              </a:rPr>
              <a:t>Seeding the Lines</a:t>
            </a:r>
          </a:p>
        </p:txBody>
      </p:sp>
      <p:pic>
        <p:nvPicPr>
          <p:cNvPr id="6" name="Picture 5">
            <a:extLst>
              <a:ext uri="{FF2B5EF4-FFF2-40B4-BE49-F238E27FC236}">
                <a16:creationId xmlns:a16="http://schemas.microsoft.com/office/drawing/2014/main" id="{3A55774E-65FB-4352-A657-2809DD8A6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352" y="2676222"/>
            <a:ext cx="1855590" cy="2474120"/>
          </a:xfrm>
          <a:prstGeom prst="rect">
            <a:avLst/>
          </a:prstGeom>
        </p:spPr>
      </p:pic>
      <p:pic>
        <p:nvPicPr>
          <p:cNvPr id="8" name="Content Placeholder 4">
            <a:extLst>
              <a:ext uri="{FF2B5EF4-FFF2-40B4-BE49-F238E27FC236}">
                <a16:creationId xmlns:a16="http://schemas.microsoft.com/office/drawing/2014/main" id="{503F2791-0746-44CE-9FEC-6D42E956171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274443" y="2676222"/>
            <a:ext cx="1792559" cy="2474120"/>
          </a:xfrm>
        </p:spPr>
      </p:pic>
    </p:spTree>
    <p:extLst>
      <p:ext uri="{BB962C8B-B14F-4D97-AF65-F5344CB8AC3E}">
        <p14:creationId xmlns:p14="http://schemas.microsoft.com/office/powerpoint/2010/main" val="572223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1286557" y="1067690"/>
            <a:ext cx="6532245" cy="105693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 Farms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040898" y="5675569"/>
            <a:ext cx="2168570" cy="502688"/>
          </a:xfrm>
          <a:prstGeom prst="rect">
            <a:avLst/>
          </a:prstGeom>
        </p:spPr>
      </p:pic>
      <p:sp>
        <p:nvSpPr>
          <p:cNvPr id="6" name="Content Placeholder 2">
            <a:extLst>
              <a:ext uri="{FF2B5EF4-FFF2-40B4-BE49-F238E27FC236}">
                <a16:creationId xmlns:a16="http://schemas.microsoft.com/office/drawing/2014/main" id="{36EE7D6C-45A0-4095-9DEC-247971B48094}"/>
              </a:ext>
            </a:extLst>
          </p:cNvPr>
          <p:cNvSpPr>
            <a:spLocks noGrp="1"/>
          </p:cNvSpPr>
          <p:nvPr>
            <p:ph idx="1"/>
          </p:nvPr>
        </p:nvSpPr>
        <p:spPr>
          <a:xfrm>
            <a:off x="609329" y="2268344"/>
            <a:ext cx="7886700" cy="3263504"/>
          </a:xfrm>
        </p:spPr>
        <p:txBody>
          <a:bodyPr wrap="square">
            <a:normAutofit fontScale="92500" lnSpcReduction="20000"/>
          </a:bodyPr>
          <a:lstStyle/>
          <a:p>
            <a:r>
              <a:rPr lang="en-US" dirty="0">
                <a:ln>
                  <a:solidFill>
                    <a:sysClr val="windowText" lastClr="000000"/>
                  </a:solidFill>
                </a:ln>
                <a:latin typeface="Berlin Sans FB Demi" panose="020E0802020502020306" pitchFamily="34" charset="0"/>
              </a:rPr>
              <a:t>The growing season on the UNE Sea Farms takes place between October 14</a:t>
            </a:r>
            <a:r>
              <a:rPr lang="en-US" baseline="30000" dirty="0">
                <a:ln>
                  <a:solidFill>
                    <a:sysClr val="windowText" lastClr="000000"/>
                  </a:solidFill>
                </a:ln>
                <a:latin typeface="Berlin Sans FB Demi" panose="020E0802020502020306" pitchFamily="34" charset="0"/>
              </a:rPr>
              <a:t>th</a:t>
            </a:r>
            <a:r>
              <a:rPr lang="en-US" dirty="0">
                <a:ln>
                  <a:solidFill>
                    <a:sysClr val="windowText" lastClr="000000"/>
                  </a:solidFill>
                </a:ln>
                <a:latin typeface="Berlin Sans FB Demi" panose="020E0802020502020306" pitchFamily="34" charset="0"/>
              </a:rPr>
              <a:t> through May 16</a:t>
            </a:r>
            <a:r>
              <a:rPr lang="en-US" baseline="30000" dirty="0">
                <a:ln>
                  <a:solidFill>
                    <a:sysClr val="windowText" lastClr="000000"/>
                  </a:solidFill>
                </a:ln>
                <a:latin typeface="Berlin Sans FB Demi" panose="020E0802020502020306" pitchFamily="34" charset="0"/>
              </a:rPr>
              <a:t>th</a:t>
            </a:r>
            <a:endParaRPr lang="en-US" dirty="0">
              <a:ln>
                <a:solidFill>
                  <a:sysClr val="windowText" lastClr="000000"/>
                </a:solidFill>
              </a:ln>
              <a:latin typeface="Berlin Sans FB Demi" panose="020E0802020502020306" pitchFamily="34" charset="0"/>
            </a:endParaRPr>
          </a:p>
          <a:p>
            <a:r>
              <a:rPr lang="en-US" dirty="0">
                <a:ln>
                  <a:solidFill>
                    <a:sysClr val="windowText" lastClr="000000"/>
                  </a:solidFill>
                </a:ln>
                <a:latin typeface="Berlin Sans FB Demi" panose="020E0802020502020306" pitchFamily="34" charset="0"/>
              </a:rPr>
              <a:t>This growing season is designed to accommodate recreational boaters and lobstermen in the area.</a:t>
            </a:r>
          </a:p>
          <a:p>
            <a:r>
              <a:rPr lang="en-US" dirty="0">
                <a:ln>
                  <a:solidFill>
                    <a:sysClr val="windowText" lastClr="000000"/>
                  </a:solidFill>
                </a:ln>
                <a:latin typeface="Berlin Sans FB Demi" panose="020E0802020502020306" pitchFamily="34" charset="0"/>
              </a:rPr>
              <a:t>Sugar Kelp and </a:t>
            </a:r>
            <a:r>
              <a:rPr lang="en-US" dirty="0" err="1">
                <a:ln>
                  <a:solidFill>
                    <a:sysClr val="windowText" lastClr="000000"/>
                  </a:solidFill>
                </a:ln>
                <a:latin typeface="Berlin Sans FB Demi" panose="020E0802020502020306" pitchFamily="34" charset="0"/>
              </a:rPr>
              <a:t>Alaria</a:t>
            </a:r>
            <a:r>
              <a:rPr lang="en-US" dirty="0">
                <a:ln>
                  <a:solidFill>
                    <a:sysClr val="windowText" lastClr="000000"/>
                  </a:solidFill>
                </a:ln>
                <a:latin typeface="Berlin Sans FB Demi" panose="020E0802020502020306" pitchFamily="34" charset="0"/>
              </a:rPr>
              <a:t> also grow best in water temperatures between 10-15 degrees Celsius (50-59 degrees Fahrenheit)</a:t>
            </a:r>
          </a:p>
          <a:p>
            <a:r>
              <a:rPr lang="en-US" dirty="0">
                <a:ln>
                  <a:solidFill>
                    <a:sysClr val="windowText" lastClr="000000"/>
                  </a:solidFill>
                </a:ln>
                <a:latin typeface="Berlin Sans FB Demi" panose="020E0802020502020306" pitchFamily="34" charset="0"/>
              </a:rPr>
              <a:t>We opportunistically monitor the farm growth with small vessels and drones depending on the weather conditions.</a:t>
            </a:r>
          </a:p>
        </p:txBody>
      </p:sp>
    </p:spTree>
    <p:extLst>
      <p:ext uri="{BB962C8B-B14F-4D97-AF65-F5344CB8AC3E}">
        <p14:creationId xmlns:p14="http://schemas.microsoft.com/office/powerpoint/2010/main" val="3720437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1286557" y="1067690"/>
            <a:ext cx="6532245" cy="105693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 Farms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286557" y="5280504"/>
            <a:ext cx="2168570" cy="502688"/>
          </a:xfrm>
          <a:prstGeom prst="rect">
            <a:avLst/>
          </a:prstGeom>
        </p:spPr>
      </p:pic>
      <p:sp>
        <p:nvSpPr>
          <p:cNvPr id="5" name="Title 1">
            <a:extLst>
              <a:ext uri="{FF2B5EF4-FFF2-40B4-BE49-F238E27FC236}">
                <a16:creationId xmlns:a16="http://schemas.microsoft.com/office/drawing/2014/main" id="{6E105939-FCFF-4A1E-BA80-4EFD40E9E113}"/>
              </a:ext>
            </a:extLst>
          </p:cNvPr>
          <p:cNvSpPr txBox="1">
            <a:spLocks/>
          </p:cNvSpPr>
          <p:nvPr/>
        </p:nvSpPr>
        <p:spPr>
          <a:xfrm>
            <a:off x="2090795" y="2184439"/>
            <a:ext cx="4962410" cy="30954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25" dirty="0">
                <a:latin typeface="Berlin Sans FB Demi" panose="020E0802020502020306" pitchFamily="34" charset="0"/>
              </a:rPr>
              <a:t>Harvest Season</a:t>
            </a:r>
          </a:p>
        </p:txBody>
      </p:sp>
      <p:pic>
        <p:nvPicPr>
          <p:cNvPr id="6" name="Picture 5">
            <a:extLst>
              <a:ext uri="{FF2B5EF4-FFF2-40B4-BE49-F238E27FC236}">
                <a16:creationId xmlns:a16="http://schemas.microsoft.com/office/drawing/2014/main" id="{636C091D-03D9-4E24-AFD1-5319FB485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115" y="2687126"/>
            <a:ext cx="1773619" cy="2365381"/>
          </a:xfrm>
          <a:prstGeom prst="rect">
            <a:avLst/>
          </a:prstGeom>
        </p:spPr>
      </p:pic>
      <p:pic>
        <p:nvPicPr>
          <p:cNvPr id="8" name="Picture 7">
            <a:extLst>
              <a:ext uri="{FF2B5EF4-FFF2-40B4-BE49-F238E27FC236}">
                <a16:creationId xmlns:a16="http://schemas.microsoft.com/office/drawing/2014/main" id="{A6C88879-87BF-4FF1-9E35-AF5BBF819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3267" y="2687126"/>
            <a:ext cx="1774303" cy="2365381"/>
          </a:xfrm>
          <a:prstGeom prst="rect">
            <a:avLst/>
          </a:prstGeom>
        </p:spPr>
      </p:pic>
    </p:spTree>
    <p:extLst>
      <p:ext uri="{BB962C8B-B14F-4D97-AF65-F5344CB8AC3E}">
        <p14:creationId xmlns:p14="http://schemas.microsoft.com/office/powerpoint/2010/main" val="948480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1286557" y="1067690"/>
            <a:ext cx="6532245" cy="105693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 Farms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286557" y="5280504"/>
            <a:ext cx="2168570" cy="502688"/>
          </a:xfrm>
          <a:prstGeom prst="rect">
            <a:avLst/>
          </a:prstGeom>
        </p:spPr>
      </p:pic>
      <p:sp>
        <p:nvSpPr>
          <p:cNvPr id="3" name="Rectangle 2">
            <a:extLst>
              <a:ext uri="{FF2B5EF4-FFF2-40B4-BE49-F238E27FC236}">
                <a16:creationId xmlns:a16="http://schemas.microsoft.com/office/drawing/2014/main" id="{3FFF5E2E-8B2F-4CB3-A7CC-D78E5AF562C0}"/>
              </a:ext>
            </a:extLst>
          </p:cNvPr>
          <p:cNvSpPr/>
          <p:nvPr/>
        </p:nvSpPr>
        <p:spPr>
          <a:xfrm>
            <a:off x="1820537" y="2655711"/>
            <a:ext cx="5502926" cy="1569660"/>
          </a:xfrm>
          <a:prstGeom prst="rect">
            <a:avLst/>
          </a:prstGeom>
        </p:spPr>
        <p:txBody>
          <a:bodyPr wrap="square">
            <a:spAutoFit/>
          </a:bodyPr>
          <a:lstStyle/>
          <a:p>
            <a:pPr algn="ctr"/>
            <a:r>
              <a:rPr lang="en-US" sz="2400" dirty="0">
                <a:latin typeface="Berlin Sans FB Demi" panose="020E0802020502020306" pitchFamily="34" charset="0"/>
              </a:rPr>
              <a:t>The farmed seaweed is loaded on to a truck that travels to a large dehydrator in Brunswick.  At this point the </a:t>
            </a:r>
            <a:r>
              <a:rPr lang="en-US" sz="2400" dirty="0" err="1">
                <a:latin typeface="Berlin Sans FB Demi" panose="020E0802020502020306" pitchFamily="34" charset="0"/>
              </a:rPr>
              <a:t>SeaMade</a:t>
            </a:r>
            <a:r>
              <a:rPr lang="en-US" sz="2400" dirty="0">
                <a:latin typeface="Berlin Sans FB Demi" panose="020E0802020502020306" pitchFamily="34" charset="0"/>
              </a:rPr>
              <a:t> team takes over!</a:t>
            </a:r>
          </a:p>
        </p:txBody>
      </p:sp>
    </p:spTree>
    <p:extLst>
      <p:ext uri="{BB962C8B-B14F-4D97-AF65-F5344CB8AC3E}">
        <p14:creationId xmlns:p14="http://schemas.microsoft.com/office/powerpoint/2010/main" val="2168506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47921-94EC-01D1-57B8-6872825C54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438A1B-5226-C277-E6EA-3326CB380B51}"/>
              </a:ext>
            </a:extLst>
          </p:cNvPr>
          <p:cNvSpPr>
            <a:spLocks noGrp="1"/>
          </p:cNvSpPr>
          <p:nvPr>
            <p:ph type="title"/>
          </p:nvPr>
        </p:nvSpPr>
        <p:spPr>
          <a:xfrm>
            <a:off x="434340" y="167283"/>
            <a:ext cx="8709660" cy="1317370"/>
          </a:xfrm>
          <a:solidFill>
            <a:srgbClr val="002060"/>
          </a:solidFill>
        </p:spPr>
        <p:txBody>
          <a:bodyPr>
            <a:normAutofit/>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Tasting the Tides:</a:t>
            </a:r>
            <a:b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3200" b="1" dirty="0" err="1">
                <a:solidFill>
                  <a:schemeClr val="bg1"/>
                </a:solidFill>
                <a:latin typeface="Lato" panose="020F0502020204030203" pitchFamily="34" charset="0"/>
                <a:ea typeface="Lato" panose="020F0502020204030203" pitchFamily="34" charset="0"/>
                <a:cs typeface="Lato" panose="020F0502020204030203" pitchFamily="34" charset="0"/>
              </a:rPr>
              <a:t>SeaMade</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 Bar Making</a:t>
            </a:r>
          </a:p>
        </p:txBody>
      </p:sp>
      <p:pic>
        <p:nvPicPr>
          <p:cNvPr id="7" name="Picture 6" descr="A black background with blue text&#10;&#10;Description automatically generated">
            <a:extLst>
              <a:ext uri="{FF2B5EF4-FFF2-40B4-BE49-F238E27FC236}">
                <a16:creationId xmlns:a16="http://schemas.microsoft.com/office/drawing/2014/main" id="{85F3F560-C2AA-766F-664A-F283068CE923}"/>
              </a:ext>
            </a:extLst>
          </p:cNvPr>
          <p:cNvPicPr>
            <a:picLocks noChangeAspect="1"/>
          </p:cNvPicPr>
          <p:nvPr/>
        </p:nvPicPr>
        <p:blipFill>
          <a:blip r:embed="rId3"/>
          <a:stretch>
            <a:fillRect/>
          </a:stretch>
        </p:blipFill>
        <p:spPr>
          <a:xfrm>
            <a:off x="191409" y="5897672"/>
            <a:ext cx="2891426" cy="670250"/>
          </a:xfrm>
          <a:prstGeom prst="rect">
            <a:avLst/>
          </a:prstGeom>
        </p:spPr>
      </p:pic>
      <p:pic>
        <p:nvPicPr>
          <p:cNvPr id="4" name="Picture 3">
            <a:extLst>
              <a:ext uri="{FF2B5EF4-FFF2-40B4-BE49-F238E27FC236}">
                <a16:creationId xmlns:a16="http://schemas.microsoft.com/office/drawing/2014/main" id="{BF3CDF80-ADD7-B1DD-BFBD-FE3871F7EC67}"/>
              </a:ext>
              <a:ext uri="{C183D7F6-B498-43B3-948B-1728B52AA6E4}">
                <adec:decorative xmlns:adec="http://schemas.microsoft.com/office/drawing/2017/decorative" val="1"/>
              </a:ext>
            </a:extLst>
          </p:cNvPr>
          <p:cNvPicPr>
            <a:picLocks noChangeAspect="1"/>
          </p:cNvPicPr>
          <p:nvPr/>
        </p:nvPicPr>
        <p:blipFill>
          <a:blip r:embed="rId4"/>
          <a:srcRect t="19687"/>
          <a:stretch/>
        </p:blipFill>
        <p:spPr>
          <a:xfrm>
            <a:off x="1430861" y="1466988"/>
            <a:ext cx="6838495" cy="4471271"/>
          </a:xfrm>
          <a:prstGeom prst="rect">
            <a:avLst/>
          </a:prstGeom>
        </p:spPr>
      </p:pic>
    </p:spTree>
    <p:extLst>
      <p:ext uri="{BB962C8B-B14F-4D97-AF65-F5344CB8AC3E}">
        <p14:creationId xmlns:p14="http://schemas.microsoft.com/office/powerpoint/2010/main" val="344206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FCABA-35B8-7314-61A0-20727247C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EF5FC-2601-0DD9-3196-255A8DD1095A}"/>
              </a:ext>
            </a:extLst>
          </p:cNvPr>
          <p:cNvSpPr>
            <a:spLocks noGrp="1"/>
          </p:cNvSpPr>
          <p:nvPr>
            <p:ph type="title"/>
          </p:nvPr>
        </p:nvSpPr>
        <p:spPr>
          <a:xfrm>
            <a:off x="434340" y="167283"/>
            <a:ext cx="8709660" cy="1317370"/>
          </a:xfrm>
          <a:solidFill>
            <a:srgbClr val="002060"/>
          </a:solidFill>
        </p:spPr>
        <p:txBody>
          <a:bodyPr>
            <a:normAutofit/>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Tasting the Tides: </a:t>
            </a:r>
            <a:b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Presentation Overview</a:t>
            </a:r>
          </a:p>
        </p:txBody>
      </p:sp>
      <p:pic>
        <p:nvPicPr>
          <p:cNvPr id="7" name="Picture 6" descr="A black background with blue text&#10;&#10;Description automatically generated">
            <a:extLst>
              <a:ext uri="{FF2B5EF4-FFF2-40B4-BE49-F238E27FC236}">
                <a16:creationId xmlns:a16="http://schemas.microsoft.com/office/drawing/2014/main" id="{CA85BE76-5F19-337D-5AAE-02E84CAC4AC5}"/>
              </a:ext>
            </a:extLst>
          </p:cNvPr>
          <p:cNvPicPr>
            <a:picLocks noChangeAspect="1"/>
          </p:cNvPicPr>
          <p:nvPr/>
        </p:nvPicPr>
        <p:blipFill>
          <a:blip r:embed="rId3"/>
          <a:stretch>
            <a:fillRect/>
          </a:stretch>
        </p:blipFill>
        <p:spPr>
          <a:xfrm>
            <a:off x="191409" y="5897672"/>
            <a:ext cx="2891426" cy="670250"/>
          </a:xfrm>
          <a:prstGeom prst="rect">
            <a:avLst/>
          </a:prstGeom>
        </p:spPr>
      </p:pic>
      <p:sp>
        <p:nvSpPr>
          <p:cNvPr id="15" name="TextBox 14">
            <a:extLst>
              <a:ext uri="{FF2B5EF4-FFF2-40B4-BE49-F238E27FC236}">
                <a16:creationId xmlns:a16="http://schemas.microsoft.com/office/drawing/2014/main" id="{D99E2023-B181-73A1-8B46-51176AF3B9BC}"/>
              </a:ext>
            </a:extLst>
          </p:cNvPr>
          <p:cNvSpPr txBox="1"/>
          <p:nvPr/>
        </p:nvSpPr>
        <p:spPr>
          <a:xfrm>
            <a:off x="150466" y="1429005"/>
            <a:ext cx="5521441"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Why is seaweed a new land(ocean) scape of food?</a:t>
            </a:r>
          </a:p>
          <a:p>
            <a:pPr marL="342900" indent="-342900">
              <a:buFont typeface="Arial" panose="020B0604020202020204" pitchFamily="34" charset="0"/>
              <a:buChar char="•"/>
            </a:pPr>
            <a:r>
              <a:rPr lang="en-US" sz="2400" dirty="0"/>
              <a:t>Innovation, research, and student leadership at UNE</a:t>
            </a:r>
          </a:p>
          <a:p>
            <a:pPr marL="342900" indent="-342900">
              <a:buFont typeface="Arial" panose="020B0604020202020204" pitchFamily="34" charset="0"/>
              <a:buChar char="•"/>
            </a:pPr>
            <a:r>
              <a:rPr lang="en-US" sz="2400" dirty="0"/>
              <a:t>Project review AY 2024-25</a:t>
            </a:r>
          </a:p>
          <a:p>
            <a:pPr marL="342900" indent="-342900">
              <a:buFont typeface="Arial" panose="020B0604020202020204" pitchFamily="34" charset="0"/>
              <a:buChar char="•"/>
            </a:pPr>
            <a:r>
              <a:rPr lang="en-US" sz="2400" dirty="0"/>
              <a:t>Seaweed farming at UNE </a:t>
            </a:r>
          </a:p>
          <a:p>
            <a:pPr marL="342900" indent="-342900">
              <a:buFont typeface="Arial" panose="020B0604020202020204" pitchFamily="34" charset="0"/>
              <a:buChar char="•"/>
            </a:pPr>
            <a:r>
              <a:rPr lang="en-US" sz="2400" dirty="0"/>
              <a:t>How we make the bars</a:t>
            </a:r>
          </a:p>
          <a:p>
            <a:pPr marL="342900" indent="-342900">
              <a:buFont typeface="Arial" panose="020B0604020202020204" pitchFamily="34" charset="0"/>
              <a:buChar char="•"/>
            </a:pPr>
            <a:r>
              <a:rPr lang="en-US" sz="2400" dirty="0"/>
              <a:t>Nutritional analysis of the </a:t>
            </a:r>
            <a:r>
              <a:rPr lang="en-US" sz="2400" dirty="0" err="1"/>
              <a:t>SeaMade</a:t>
            </a:r>
            <a:r>
              <a:rPr lang="en-US" sz="2400" dirty="0"/>
              <a:t> Bar</a:t>
            </a:r>
          </a:p>
          <a:p>
            <a:pPr marL="342900" indent="-342900">
              <a:buFont typeface="Arial" panose="020B0604020202020204" pitchFamily="34" charset="0"/>
              <a:buChar char="•"/>
            </a:pPr>
            <a:r>
              <a:rPr lang="en-US" sz="2400" dirty="0"/>
              <a:t>AY 2025-26 goals</a:t>
            </a:r>
          </a:p>
          <a:p>
            <a:pPr marL="342900" indent="-342900">
              <a:buFont typeface="Arial" panose="020B0604020202020204" pitchFamily="34" charset="0"/>
              <a:buChar char="•"/>
            </a:pPr>
            <a:r>
              <a:rPr lang="en-US" sz="2400" dirty="0"/>
              <a:t>Challenges, opportunities, and key takeaways</a:t>
            </a:r>
          </a:p>
          <a:p>
            <a:pPr marL="342900" indent="-342900">
              <a:buFont typeface="Arial" panose="020B0604020202020204" pitchFamily="34" charset="0"/>
              <a:buChar char="•"/>
            </a:pPr>
            <a:r>
              <a:rPr lang="en-US" sz="2400" dirty="0"/>
              <a:t>Q&amp;A</a:t>
            </a:r>
          </a:p>
        </p:txBody>
      </p:sp>
      <p:pic>
        <p:nvPicPr>
          <p:cNvPr id="6" name="Picture 5">
            <a:extLst>
              <a:ext uri="{FF2B5EF4-FFF2-40B4-BE49-F238E27FC236}">
                <a16:creationId xmlns:a16="http://schemas.microsoft.com/office/drawing/2014/main" id="{67034141-A610-5966-5F71-BD7BB42AC98B}"/>
              </a:ext>
            </a:extLst>
          </p:cNvPr>
          <p:cNvPicPr>
            <a:picLocks noChangeAspect="1"/>
          </p:cNvPicPr>
          <p:nvPr/>
        </p:nvPicPr>
        <p:blipFill>
          <a:blip r:embed="rId4"/>
          <a:stretch>
            <a:fillRect/>
          </a:stretch>
        </p:blipFill>
        <p:spPr>
          <a:xfrm>
            <a:off x="5569548" y="1739392"/>
            <a:ext cx="3200400" cy="2400300"/>
          </a:xfrm>
          <a:prstGeom prst="rect">
            <a:avLst/>
          </a:prstGeom>
        </p:spPr>
      </p:pic>
    </p:spTree>
    <p:extLst>
      <p:ext uri="{BB962C8B-B14F-4D97-AF65-F5344CB8AC3E}">
        <p14:creationId xmlns:p14="http://schemas.microsoft.com/office/powerpoint/2010/main" val="3560698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8F5D7-0E04-2409-AEF1-844EC568F4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8A7E4F-72B4-7062-26B4-B60566C47F5C}"/>
              </a:ext>
            </a:extLst>
          </p:cNvPr>
          <p:cNvSpPr>
            <a:spLocks noGrp="1"/>
          </p:cNvSpPr>
          <p:nvPr>
            <p:ph type="title"/>
          </p:nvPr>
        </p:nvSpPr>
        <p:spPr>
          <a:xfrm>
            <a:off x="434340" y="167283"/>
            <a:ext cx="8709660" cy="1317370"/>
          </a:xfrm>
          <a:solidFill>
            <a:srgbClr val="002060"/>
          </a:solidFill>
        </p:spPr>
        <p:txBody>
          <a:bodyPr>
            <a:normAutofit/>
          </a:bodyPr>
          <a:lstStyle/>
          <a:p>
            <a:r>
              <a:rPr lang="en-US" sz="3200" b="1" dirty="0" err="1">
                <a:solidFill>
                  <a:schemeClr val="bg1"/>
                </a:solidFill>
                <a:latin typeface="Lato" panose="020F0502020204030203" pitchFamily="34" charset="0"/>
                <a:ea typeface="Lato" panose="020F0502020204030203" pitchFamily="34" charset="0"/>
                <a:cs typeface="Lato" panose="020F0502020204030203" pitchFamily="34" charset="0"/>
              </a:rPr>
              <a:t>SeaMade</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 Bar:</a:t>
            </a:r>
            <a:b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Original Recipe      vs       Modified Recipe</a:t>
            </a:r>
          </a:p>
        </p:txBody>
      </p:sp>
      <p:pic>
        <p:nvPicPr>
          <p:cNvPr id="7" name="Picture 6" descr="A black background with blue text&#10;&#10;Description automatically generated">
            <a:extLst>
              <a:ext uri="{FF2B5EF4-FFF2-40B4-BE49-F238E27FC236}">
                <a16:creationId xmlns:a16="http://schemas.microsoft.com/office/drawing/2014/main" id="{ED8D5F50-6726-FF0C-A119-1C24DF500BCD}"/>
              </a:ext>
            </a:extLst>
          </p:cNvPr>
          <p:cNvPicPr>
            <a:picLocks noChangeAspect="1"/>
          </p:cNvPicPr>
          <p:nvPr/>
        </p:nvPicPr>
        <p:blipFill>
          <a:blip r:embed="rId3"/>
          <a:stretch>
            <a:fillRect/>
          </a:stretch>
        </p:blipFill>
        <p:spPr>
          <a:xfrm>
            <a:off x="191409" y="5897672"/>
            <a:ext cx="2891426" cy="670250"/>
          </a:xfrm>
          <a:prstGeom prst="rect">
            <a:avLst/>
          </a:prstGeom>
        </p:spPr>
      </p:pic>
      <p:pic>
        <p:nvPicPr>
          <p:cNvPr id="9" name="Picture 8">
            <a:extLst>
              <a:ext uri="{FF2B5EF4-FFF2-40B4-BE49-F238E27FC236}">
                <a16:creationId xmlns:a16="http://schemas.microsoft.com/office/drawing/2014/main" id="{FE14A59A-0517-2019-DD7D-99D1D2E44E6C}"/>
              </a:ext>
            </a:extLst>
          </p:cNvPr>
          <p:cNvPicPr>
            <a:picLocks noChangeAspect="1"/>
          </p:cNvPicPr>
          <p:nvPr/>
        </p:nvPicPr>
        <p:blipFill>
          <a:blip r:embed="rId4"/>
          <a:srcRect r="9686"/>
          <a:stretch/>
        </p:blipFill>
        <p:spPr>
          <a:xfrm>
            <a:off x="0" y="1535275"/>
            <a:ext cx="4572000" cy="4311775"/>
          </a:xfrm>
          <a:prstGeom prst="rect">
            <a:avLst/>
          </a:prstGeom>
        </p:spPr>
      </p:pic>
      <p:pic>
        <p:nvPicPr>
          <p:cNvPr id="11" name="Picture 10">
            <a:extLst>
              <a:ext uri="{FF2B5EF4-FFF2-40B4-BE49-F238E27FC236}">
                <a16:creationId xmlns:a16="http://schemas.microsoft.com/office/drawing/2014/main" id="{F477647A-203E-35CD-34A2-E965A8DC5CF2}"/>
              </a:ext>
            </a:extLst>
          </p:cNvPr>
          <p:cNvPicPr>
            <a:picLocks noChangeAspect="1"/>
          </p:cNvPicPr>
          <p:nvPr/>
        </p:nvPicPr>
        <p:blipFill>
          <a:blip r:embed="rId5"/>
          <a:stretch>
            <a:fillRect/>
          </a:stretch>
        </p:blipFill>
        <p:spPr>
          <a:xfrm>
            <a:off x="4775476" y="1484653"/>
            <a:ext cx="4368524" cy="5155983"/>
          </a:xfrm>
          <a:prstGeom prst="rect">
            <a:avLst/>
          </a:prstGeom>
        </p:spPr>
      </p:pic>
    </p:spTree>
    <p:extLst>
      <p:ext uri="{BB962C8B-B14F-4D97-AF65-F5344CB8AC3E}">
        <p14:creationId xmlns:p14="http://schemas.microsoft.com/office/powerpoint/2010/main" val="3982461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B7B9C-A330-0DDF-497A-DB6D7EBC3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8A9C6-CB92-32F3-41B1-96A0F4266EA9}"/>
              </a:ext>
            </a:extLst>
          </p:cNvPr>
          <p:cNvSpPr>
            <a:spLocks noGrp="1"/>
          </p:cNvSpPr>
          <p:nvPr>
            <p:ph type="title"/>
          </p:nvPr>
        </p:nvSpPr>
        <p:spPr>
          <a:xfrm>
            <a:off x="434340" y="365127"/>
            <a:ext cx="8709660" cy="1317370"/>
          </a:xfrm>
          <a:solidFill>
            <a:srgbClr val="002060"/>
          </a:solidFill>
        </p:spPr>
        <p:txBody>
          <a:bodyPr>
            <a:normAutofit/>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Nutritional Analysis of </a:t>
            </a:r>
            <a:r>
              <a:rPr lang="en-US" sz="3200" b="1" dirty="0" err="1">
                <a:solidFill>
                  <a:schemeClr val="bg1"/>
                </a:solidFill>
                <a:latin typeface="Lato" panose="020F0502020204030203" pitchFamily="34" charset="0"/>
                <a:ea typeface="Lato" panose="020F0502020204030203" pitchFamily="34" charset="0"/>
                <a:cs typeface="Lato" panose="020F0502020204030203" pitchFamily="34" charset="0"/>
              </a:rPr>
              <a:t>SeaMade</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 Bar</a:t>
            </a:r>
          </a:p>
        </p:txBody>
      </p:sp>
      <p:pic>
        <p:nvPicPr>
          <p:cNvPr id="7" name="Picture 6" descr="A black background with blue text&#10;&#10;Description automatically generated">
            <a:extLst>
              <a:ext uri="{FF2B5EF4-FFF2-40B4-BE49-F238E27FC236}">
                <a16:creationId xmlns:a16="http://schemas.microsoft.com/office/drawing/2014/main" id="{0D283EBA-432E-B683-CB39-9199571A0E54}"/>
              </a:ext>
            </a:extLst>
          </p:cNvPr>
          <p:cNvPicPr>
            <a:picLocks noChangeAspect="1"/>
          </p:cNvPicPr>
          <p:nvPr/>
        </p:nvPicPr>
        <p:blipFill>
          <a:blip r:embed="rId3"/>
          <a:stretch>
            <a:fillRect/>
          </a:stretch>
        </p:blipFill>
        <p:spPr>
          <a:xfrm>
            <a:off x="191409" y="6074837"/>
            <a:ext cx="2891426" cy="670250"/>
          </a:xfrm>
          <a:prstGeom prst="rect">
            <a:avLst/>
          </a:prstGeom>
        </p:spPr>
      </p:pic>
      <p:sp>
        <p:nvSpPr>
          <p:cNvPr id="4" name="TextBox 3">
            <a:extLst>
              <a:ext uri="{FF2B5EF4-FFF2-40B4-BE49-F238E27FC236}">
                <a16:creationId xmlns:a16="http://schemas.microsoft.com/office/drawing/2014/main" id="{DE9830BC-4BC7-2F31-A87E-0A41EFD7D220}"/>
              </a:ext>
            </a:extLst>
          </p:cNvPr>
          <p:cNvSpPr txBox="1"/>
          <p:nvPr/>
        </p:nvSpPr>
        <p:spPr>
          <a:xfrm>
            <a:off x="191409" y="1975582"/>
            <a:ext cx="3895183" cy="3806170"/>
          </a:xfrm>
          <a:prstGeom prst="rect">
            <a:avLst/>
          </a:prstGeom>
          <a:noFill/>
        </p:spPr>
        <p:txBody>
          <a:bodyPr wrap="square" rtlCol="0">
            <a:spAutoFit/>
          </a:bodyPr>
          <a:lstStyle/>
          <a:p>
            <a:pPr marL="0" marR="0" fontAlgn="base">
              <a:spcBef>
                <a:spcPts val="0"/>
              </a:spcBef>
              <a:spcAft>
                <a:spcPts val="80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Sugar &amp; </a:t>
            </a:r>
            <a:r>
              <a:rPr lang="en-US" sz="1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Alaria</a:t>
            </a: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Kelp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Iodine for thyroid function and metabolism</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Calcium for bone health</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Vitamin K for heart health</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Protein for cell growth and maintenance</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Locally sourced and sustainably grown</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80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Almonds and Pumpkin Seeds, Roasted, Unsalted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Vitamin E for antioxidant properties</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Monounsaturated fats for heart health</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Fiber for gut health</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Contributes to texture and flavor profile</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
        <p:nvSpPr>
          <p:cNvPr id="6" name="TextBox 5">
            <a:extLst>
              <a:ext uri="{FF2B5EF4-FFF2-40B4-BE49-F238E27FC236}">
                <a16:creationId xmlns:a16="http://schemas.microsoft.com/office/drawing/2014/main" id="{DFBF6CF2-49AF-6CCB-0F74-5D8FFAB552EE}"/>
              </a:ext>
            </a:extLst>
          </p:cNvPr>
          <p:cNvSpPr txBox="1"/>
          <p:nvPr/>
        </p:nvSpPr>
        <p:spPr>
          <a:xfrm>
            <a:off x="3912320" y="1975582"/>
            <a:ext cx="2765952" cy="3180358"/>
          </a:xfrm>
          <a:prstGeom prst="rect">
            <a:avLst/>
          </a:prstGeom>
          <a:noFill/>
        </p:spPr>
        <p:txBody>
          <a:bodyPr wrap="square" rtlCol="0">
            <a:spAutoFit/>
          </a:bodyPr>
          <a:lstStyle/>
          <a:p>
            <a:pPr marL="0" marR="0" fontAlgn="base">
              <a:spcBef>
                <a:spcPts val="0"/>
              </a:spcBef>
              <a:spcAft>
                <a:spcPts val="80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Cranberries Dried, Sweetened in 100% juice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Vitamin C and antioxidants for immune health</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Fiber for gut health</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Acts as a natural sweetener</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80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Puff Rice Cereal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Iron for healthy blood maintenance</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Fiber for gut health</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Contributes to texture</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69B0C45-3193-56FF-8B9D-99882C230C23}"/>
              </a:ext>
            </a:extLst>
          </p:cNvPr>
          <p:cNvSpPr txBox="1"/>
          <p:nvPr/>
        </p:nvSpPr>
        <p:spPr>
          <a:xfrm>
            <a:off x="6678272" y="1975582"/>
            <a:ext cx="2465728" cy="3929281"/>
          </a:xfrm>
          <a:prstGeom prst="rect">
            <a:avLst/>
          </a:prstGeom>
          <a:noFill/>
        </p:spPr>
        <p:txBody>
          <a:bodyPr wrap="square" rtlCol="0">
            <a:spAutoFit/>
          </a:bodyPr>
          <a:lstStyle/>
          <a:p>
            <a:pPr marL="0" marR="0" fontAlgn="base">
              <a:spcBef>
                <a:spcPts val="0"/>
              </a:spcBef>
              <a:spcAft>
                <a:spcPts val="80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Coconut and Coconut oil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Fats for energy</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Manganese for metabolism</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Vitamin E for antioxidant properties</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Contributes to flavor profile </a:t>
            </a:r>
          </a:p>
          <a:p>
            <a:pPr marR="0" lvl="0" fontAlgn="base">
              <a:spcBef>
                <a:spcPts val="0"/>
              </a:spcBef>
              <a:spcAft>
                <a:spcPts val="800"/>
              </a:spcAft>
              <a:buSzPts val="1000"/>
              <a:tabLst>
                <a:tab pos="457200" algn="l"/>
              </a:tabLs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Honey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Antioxidants for immune health</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Acts as a sweetener and binder</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800"/>
              </a:spcAft>
              <a:buSzPts val="1000"/>
              <a:buFont typeface="Symbol" pitchFamily="2" charset="2"/>
              <a:buChar char=""/>
              <a:tabLst>
                <a:tab pos="45720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Locally sourced</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870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5A202-E754-97E1-6FB2-573F772D3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C8F1C-BEB1-17C6-05AD-40AB03288C66}"/>
              </a:ext>
            </a:extLst>
          </p:cNvPr>
          <p:cNvSpPr>
            <a:spLocks noGrp="1"/>
          </p:cNvSpPr>
          <p:nvPr>
            <p:ph type="title"/>
          </p:nvPr>
        </p:nvSpPr>
        <p:spPr>
          <a:xfrm>
            <a:off x="434340" y="169185"/>
            <a:ext cx="8709660" cy="1317370"/>
          </a:xfrm>
          <a:solidFill>
            <a:srgbClr val="002060"/>
          </a:solidFill>
        </p:spPr>
        <p:txBody>
          <a:bodyPr>
            <a:normAutofit/>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Tasting the Tides:</a:t>
            </a:r>
            <a:b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AY 2025-26 Goals for </a:t>
            </a:r>
            <a:r>
              <a:rPr lang="en-US" sz="3200" b="1" dirty="0" err="1">
                <a:solidFill>
                  <a:schemeClr val="bg1"/>
                </a:solidFill>
                <a:latin typeface="Lato" panose="020F0502020204030203" pitchFamily="34" charset="0"/>
                <a:ea typeface="Lato" panose="020F0502020204030203" pitchFamily="34" charset="0"/>
                <a:cs typeface="Lato" panose="020F0502020204030203" pitchFamily="34" charset="0"/>
              </a:rPr>
              <a:t>SeaMade</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 Bar</a:t>
            </a:r>
          </a:p>
        </p:txBody>
      </p:sp>
      <p:pic>
        <p:nvPicPr>
          <p:cNvPr id="7" name="Picture 6" descr="A black background with blue text&#10;&#10;Description automatically generated">
            <a:extLst>
              <a:ext uri="{FF2B5EF4-FFF2-40B4-BE49-F238E27FC236}">
                <a16:creationId xmlns:a16="http://schemas.microsoft.com/office/drawing/2014/main" id="{1F021537-B0CE-5ACC-DC63-B62EC4C692AD}"/>
              </a:ext>
            </a:extLst>
          </p:cNvPr>
          <p:cNvPicPr>
            <a:picLocks noChangeAspect="1"/>
          </p:cNvPicPr>
          <p:nvPr/>
        </p:nvPicPr>
        <p:blipFill>
          <a:blip r:embed="rId3"/>
          <a:stretch>
            <a:fillRect/>
          </a:stretch>
        </p:blipFill>
        <p:spPr>
          <a:xfrm>
            <a:off x="191409" y="5897672"/>
            <a:ext cx="2891426" cy="670250"/>
          </a:xfrm>
          <a:prstGeom prst="rect">
            <a:avLst/>
          </a:prstGeom>
        </p:spPr>
      </p:pic>
      <p:sp>
        <p:nvSpPr>
          <p:cNvPr id="4" name="TextBox 3">
            <a:extLst>
              <a:ext uri="{FF2B5EF4-FFF2-40B4-BE49-F238E27FC236}">
                <a16:creationId xmlns:a16="http://schemas.microsoft.com/office/drawing/2014/main" id="{A77B69AA-3CB5-0FFF-D9A3-333A021BEF45}"/>
              </a:ext>
            </a:extLst>
          </p:cNvPr>
          <p:cNvSpPr txBox="1"/>
          <p:nvPr/>
        </p:nvSpPr>
        <p:spPr>
          <a:xfrm>
            <a:off x="191409" y="1539110"/>
            <a:ext cx="8529510" cy="2862322"/>
          </a:xfrm>
          <a:prstGeom prst="rect">
            <a:avLst/>
          </a:prstGeom>
          <a:noFill/>
        </p:spPr>
        <p:txBody>
          <a:bodyPr wrap="square" rtlCol="0">
            <a:spAutoFit/>
          </a:bodyPr>
          <a:lstStyle/>
          <a:p>
            <a:pPr marL="342900" lvl="0" indent="-342900">
              <a:buAutoNum type="arabicPeriod"/>
            </a:pPr>
            <a:r>
              <a:rPr lang="en-US" sz="2000" dirty="0"/>
              <a:t>Source additional bar ingredients from our campus land and waters (seaweed, honey, blueberries, other?) </a:t>
            </a:r>
          </a:p>
          <a:p>
            <a:pPr marL="342900" lvl="0" indent="-342900">
              <a:buAutoNum type="arabicPeriod"/>
            </a:pPr>
            <a:r>
              <a:rPr lang="en-US" sz="2000" dirty="0"/>
              <a:t>Explore new recipe)</a:t>
            </a:r>
          </a:p>
          <a:p>
            <a:pPr marL="342900" lvl="0" indent="-342900">
              <a:buAutoNum type="arabicPeriod"/>
            </a:pPr>
            <a:r>
              <a:rPr lang="en-US" sz="2000" dirty="0"/>
              <a:t>Produce ~ 5,000 UNE </a:t>
            </a:r>
            <a:r>
              <a:rPr lang="en-US" sz="2000" dirty="0" err="1"/>
              <a:t>SeaMade</a:t>
            </a:r>
            <a:r>
              <a:rPr lang="en-US" sz="2000" dirty="0"/>
              <a:t> bars and develop plan for distribution at UNE</a:t>
            </a:r>
          </a:p>
          <a:p>
            <a:pPr marL="342900" lvl="0" indent="-342900">
              <a:buAutoNum type="arabicPeriod"/>
            </a:pPr>
            <a:r>
              <a:rPr lang="en-US" sz="2000" dirty="0"/>
              <a:t>Develop Business Plan, including detailed budgets for ingredient, production, and wrapper costs at different scales</a:t>
            </a:r>
          </a:p>
          <a:p>
            <a:pPr marL="342900" lvl="0" indent="-342900">
              <a:buAutoNum type="arabicPeriod"/>
            </a:pPr>
            <a:r>
              <a:rPr lang="en-US" sz="2000" dirty="0"/>
              <a:t>Obtain a Commercial Food Processor License for the </a:t>
            </a:r>
            <a:r>
              <a:rPr lang="en-US" sz="2000" dirty="0" err="1"/>
              <a:t>Decary</a:t>
            </a:r>
            <a:r>
              <a:rPr lang="en-US" sz="2000" dirty="0"/>
              <a:t> Teaching Kitchen so we can sell the bars (not just distribute them)</a:t>
            </a:r>
          </a:p>
          <a:p>
            <a:pPr marL="342900" lvl="0" indent="-342900">
              <a:buAutoNum type="arabicPeriod"/>
            </a:pPr>
            <a:endParaRPr lang="en-US" sz="2000" dirty="0"/>
          </a:p>
        </p:txBody>
      </p:sp>
      <p:pic>
        <p:nvPicPr>
          <p:cNvPr id="5" name="Picture 4">
            <a:extLst>
              <a:ext uri="{FF2B5EF4-FFF2-40B4-BE49-F238E27FC236}">
                <a16:creationId xmlns:a16="http://schemas.microsoft.com/office/drawing/2014/main" id="{14636A8B-D3F2-417E-8FD1-64B5E626E150}"/>
              </a:ext>
            </a:extLst>
          </p:cNvPr>
          <p:cNvPicPr>
            <a:picLocks noChangeAspect="1"/>
          </p:cNvPicPr>
          <p:nvPr/>
        </p:nvPicPr>
        <p:blipFill>
          <a:blip r:embed="rId4"/>
          <a:stretch>
            <a:fillRect/>
          </a:stretch>
        </p:blipFill>
        <p:spPr>
          <a:xfrm>
            <a:off x="3608949" y="4058903"/>
            <a:ext cx="4694314" cy="2519973"/>
          </a:xfrm>
          <a:prstGeom prst="rect">
            <a:avLst/>
          </a:prstGeom>
        </p:spPr>
      </p:pic>
    </p:spTree>
    <p:extLst>
      <p:ext uri="{BB962C8B-B14F-4D97-AF65-F5344CB8AC3E}">
        <p14:creationId xmlns:p14="http://schemas.microsoft.com/office/powerpoint/2010/main" val="222465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434340" y="169185"/>
            <a:ext cx="8709660" cy="1409244"/>
          </a:xfrm>
          <a:solidFill>
            <a:srgbClr val="002060"/>
          </a:solidFill>
        </p:spPr>
        <p:txBody>
          <a:bodyPr>
            <a:norm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UNE </a:t>
            </a:r>
            <a:r>
              <a:rPr lang="en-US" sz="2800" b="1" dirty="0" err="1">
                <a:solidFill>
                  <a:schemeClr val="bg1"/>
                </a:solidFill>
                <a:latin typeface="Lato" panose="020F0502020204030203" pitchFamily="34" charset="0"/>
                <a:ea typeface="Lato" panose="020F0502020204030203" pitchFamily="34" charset="0"/>
                <a:cs typeface="Lato" panose="020F0502020204030203" pitchFamily="34" charset="0"/>
              </a:rPr>
              <a:t>SeaMade</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 Bar</a:t>
            </a:r>
            <a:b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Opportunities, Challenges, and Takeaways</a:t>
            </a: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91409" y="5897672"/>
            <a:ext cx="2891426" cy="670250"/>
          </a:xfrm>
          <a:prstGeom prst="rect">
            <a:avLst/>
          </a:prstGeom>
        </p:spPr>
      </p:pic>
      <p:sp>
        <p:nvSpPr>
          <p:cNvPr id="6" name="TextBox 5">
            <a:extLst>
              <a:ext uri="{FF2B5EF4-FFF2-40B4-BE49-F238E27FC236}">
                <a16:creationId xmlns:a16="http://schemas.microsoft.com/office/drawing/2014/main" id="{E3EB1C0A-5CA7-469E-9B79-05593A119556}"/>
              </a:ext>
            </a:extLst>
          </p:cNvPr>
          <p:cNvSpPr txBox="1"/>
          <p:nvPr/>
        </p:nvSpPr>
        <p:spPr>
          <a:xfrm>
            <a:off x="434340" y="1858941"/>
            <a:ext cx="8161360" cy="4708981"/>
          </a:xfrm>
          <a:prstGeom prst="rect">
            <a:avLst/>
          </a:prstGeom>
          <a:noFill/>
        </p:spPr>
        <p:txBody>
          <a:bodyPr wrap="square">
            <a:spAutoFit/>
          </a:bodyPr>
          <a:lstStyle/>
          <a:p>
            <a:pPr algn="ctr"/>
            <a:endParaRPr lang="en-US" dirty="0"/>
          </a:p>
          <a:p>
            <a:pPr marL="285750" indent="-285750">
              <a:buFont typeface="Arial" panose="020B0604020202020204" pitchFamily="34" charset="0"/>
              <a:buChar char="•"/>
            </a:pPr>
            <a:r>
              <a:rPr lang="en-US" sz="1600" dirty="0"/>
              <a:t>Interdisciplinary, collaborative, student-driven innovation drives successful learning</a:t>
            </a:r>
          </a:p>
          <a:p>
            <a:pPr marL="285750" indent="-285750">
              <a:buFont typeface="Arial" panose="020B0604020202020204" pitchFamily="34" charset="0"/>
              <a:buChar char="•"/>
            </a:pPr>
            <a:r>
              <a:rPr lang="en-US" sz="1600" dirty="0"/>
              <a:t>Trust students to “choose their own adventure” and balance with structured supports and mentorship</a:t>
            </a:r>
          </a:p>
          <a:p>
            <a:pPr marL="285750" indent="-285750">
              <a:buFont typeface="Arial" panose="020B0604020202020204" pitchFamily="34" charset="0"/>
              <a:buChar char="•"/>
            </a:pPr>
            <a:r>
              <a:rPr lang="en-US" sz="1600" dirty="0"/>
              <a:t>Seek opportunities to integrate innovation with curriculum as well as co-curricular programs</a:t>
            </a:r>
          </a:p>
          <a:p>
            <a:pPr marL="285750" indent="-285750">
              <a:buFont typeface="Arial" panose="020B0604020202020204" pitchFamily="34" charset="0"/>
              <a:buChar char="•"/>
            </a:pPr>
            <a:r>
              <a:rPr lang="en-US" sz="1600" dirty="0"/>
              <a:t>Create space for cross-disciplinary work (nutrition with business, marine science, materials science, etc.)</a:t>
            </a:r>
          </a:p>
          <a:p>
            <a:pPr marL="285750" indent="-285750">
              <a:buFont typeface="Arial" panose="020B0604020202020204" pitchFamily="34" charset="0"/>
              <a:buChar char="•"/>
            </a:pPr>
            <a:r>
              <a:rPr lang="en-US" sz="1600" dirty="0"/>
              <a:t>University-industry partnerships hold great promise, and their impact is amplified through research and teaching</a:t>
            </a:r>
          </a:p>
          <a:p>
            <a:pPr marL="285750" indent="-285750">
              <a:buFont typeface="Arial" panose="020B0604020202020204" pitchFamily="34" charset="0"/>
              <a:buChar char="•"/>
            </a:pPr>
            <a:r>
              <a:rPr lang="en-US" sz="1600" dirty="0"/>
              <a:t>Seaweed as a holds great potential for the future of food and as a driver of human and planetary health</a:t>
            </a:r>
          </a:p>
          <a:p>
            <a:pPr marL="285750" indent="-285750">
              <a:buFont typeface="Arial" panose="020B0604020202020204" pitchFamily="34" charset="0"/>
              <a:buChar char="•"/>
            </a:pPr>
            <a:r>
              <a:rPr lang="en-US" sz="1600" dirty="0"/>
              <a:t>We need additional innovations in aquaculture and food preservation to secure future success</a:t>
            </a:r>
          </a:p>
          <a:p>
            <a:pPr marL="285750" indent="-285750">
              <a:buFont typeface="Arial" panose="020B0604020202020204" pitchFamily="34" charset="0"/>
              <a:buChar char="•"/>
            </a:pPr>
            <a:r>
              <a:rPr lang="en-US" sz="1600" dirty="0"/>
              <a:t>The American palate still needs to learn to appreciate seaweed</a:t>
            </a:r>
          </a:p>
          <a:p>
            <a:pPr marL="285750" indent="-285750">
              <a:buFont typeface="Arial" panose="020B0604020202020204" pitchFamily="34" charset="0"/>
              <a:buChar char="•"/>
            </a:pPr>
            <a:r>
              <a:rPr lang="en-US" sz="1600" dirty="0"/>
              <a:t> Exciting work remains!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EB81DF40-031C-4F07-AB29-BCFA1C8AC590}"/>
              </a:ext>
            </a:extLst>
          </p:cNvPr>
          <p:cNvSpPr txBox="1"/>
          <p:nvPr/>
        </p:nvSpPr>
        <p:spPr>
          <a:xfrm>
            <a:off x="2286000" y="3244334"/>
            <a:ext cx="4572000"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3247552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793E6-BE12-015B-B6C4-BF6C77455F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08198-B4CA-DB17-7DC8-3B68CA1D31E4}"/>
              </a:ext>
            </a:extLst>
          </p:cNvPr>
          <p:cNvSpPr>
            <a:spLocks noGrp="1"/>
          </p:cNvSpPr>
          <p:nvPr>
            <p:ph type="title"/>
          </p:nvPr>
        </p:nvSpPr>
        <p:spPr>
          <a:xfrm>
            <a:off x="434340" y="365127"/>
            <a:ext cx="8709660" cy="1317370"/>
          </a:xfrm>
          <a:solidFill>
            <a:srgbClr val="002060"/>
          </a:solidFill>
        </p:spPr>
        <p:txBody>
          <a:bodyPr>
            <a:normAutofit/>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New Branding:</a:t>
            </a:r>
            <a:b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The UNE Community Weighs In</a:t>
            </a:r>
          </a:p>
        </p:txBody>
      </p:sp>
      <p:pic>
        <p:nvPicPr>
          <p:cNvPr id="7" name="Picture 6" descr="A black background with blue text&#10;&#10;Description automatically generated">
            <a:extLst>
              <a:ext uri="{FF2B5EF4-FFF2-40B4-BE49-F238E27FC236}">
                <a16:creationId xmlns:a16="http://schemas.microsoft.com/office/drawing/2014/main" id="{A33EF181-47D4-08A5-FDD7-9D1FE0F9E20B}"/>
              </a:ext>
            </a:extLst>
          </p:cNvPr>
          <p:cNvPicPr>
            <a:picLocks noChangeAspect="1"/>
          </p:cNvPicPr>
          <p:nvPr/>
        </p:nvPicPr>
        <p:blipFill>
          <a:blip r:embed="rId3"/>
          <a:stretch>
            <a:fillRect/>
          </a:stretch>
        </p:blipFill>
        <p:spPr>
          <a:xfrm>
            <a:off x="191409" y="5897672"/>
            <a:ext cx="2891426" cy="670250"/>
          </a:xfrm>
          <a:prstGeom prst="rect">
            <a:avLst/>
          </a:prstGeom>
        </p:spPr>
      </p:pic>
      <p:pic>
        <p:nvPicPr>
          <p:cNvPr id="5" name="Picture 4">
            <a:extLst>
              <a:ext uri="{FF2B5EF4-FFF2-40B4-BE49-F238E27FC236}">
                <a16:creationId xmlns:a16="http://schemas.microsoft.com/office/drawing/2014/main" id="{05ED0688-FE3D-A973-01B9-8CFB9501F0D3}"/>
              </a:ext>
            </a:extLst>
          </p:cNvPr>
          <p:cNvPicPr>
            <a:picLocks noChangeAspect="1"/>
          </p:cNvPicPr>
          <p:nvPr/>
        </p:nvPicPr>
        <p:blipFill>
          <a:blip r:embed="rId4"/>
          <a:stretch>
            <a:fillRect/>
          </a:stretch>
        </p:blipFill>
        <p:spPr>
          <a:xfrm>
            <a:off x="3081625" y="1763485"/>
            <a:ext cx="5959083" cy="4469312"/>
          </a:xfrm>
          <a:prstGeom prst="rect">
            <a:avLst/>
          </a:prstGeom>
        </p:spPr>
      </p:pic>
      <p:sp>
        <p:nvSpPr>
          <p:cNvPr id="3" name="TextBox 2">
            <a:extLst>
              <a:ext uri="{FF2B5EF4-FFF2-40B4-BE49-F238E27FC236}">
                <a16:creationId xmlns:a16="http://schemas.microsoft.com/office/drawing/2014/main" id="{839AD4DC-E3C0-B1A1-6800-1B4F4B145A2A}"/>
              </a:ext>
            </a:extLst>
          </p:cNvPr>
          <p:cNvSpPr txBox="1"/>
          <p:nvPr/>
        </p:nvSpPr>
        <p:spPr>
          <a:xfrm>
            <a:off x="335443" y="1951672"/>
            <a:ext cx="2746182" cy="2862322"/>
          </a:xfrm>
          <a:prstGeom prst="rect">
            <a:avLst/>
          </a:prstGeom>
          <a:noFill/>
        </p:spPr>
        <p:txBody>
          <a:bodyPr wrap="square" rtlCol="0">
            <a:spAutoFit/>
          </a:bodyPr>
          <a:lstStyle/>
          <a:p>
            <a:r>
              <a:rPr lang="en-US" dirty="0"/>
              <a:t>In collaboration with UNE Communications, we designed new wrapper inspired by our campus topography and using UNE colors</a:t>
            </a:r>
          </a:p>
          <a:p>
            <a:endParaRPr lang="en-US" dirty="0"/>
          </a:p>
          <a:p>
            <a:r>
              <a:rPr lang="en-US" dirty="0"/>
              <a:t>The UNE community was invited to vote on their preference</a:t>
            </a:r>
          </a:p>
        </p:txBody>
      </p:sp>
    </p:spTree>
    <p:extLst>
      <p:ext uri="{BB962C8B-B14F-4D97-AF65-F5344CB8AC3E}">
        <p14:creationId xmlns:p14="http://schemas.microsoft.com/office/powerpoint/2010/main" val="25926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793E6-BE12-015B-B6C4-BF6C77455F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08198-B4CA-DB17-7DC8-3B68CA1D31E4}"/>
              </a:ext>
            </a:extLst>
          </p:cNvPr>
          <p:cNvSpPr>
            <a:spLocks noGrp="1"/>
          </p:cNvSpPr>
          <p:nvPr>
            <p:ph type="title"/>
          </p:nvPr>
        </p:nvSpPr>
        <p:spPr>
          <a:xfrm>
            <a:off x="434340" y="365127"/>
            <a:ext cx="8709660" cy="1317370"/>
          </a:xfrm>
          <a:solidFill>
            <a:srgbClr val="002060"/>
          </a:solidFill>
        </p:spPr>
        <p:txBody>
          <a:bodyPr>
            <a:normAutofit/>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We have a winner!</a:t>
            </a:r>
          </a:p>
        </p:txBody>
      </p:sp>
      <p:pic>
        <p:nvPicPr>
          <p:cNvPr id="7" name="Picture 6" descr="A black background with blue text&#10;&#10;Description automatically generated">
            <a:extLst>
              <a:ext uri="{FF2B5EF4-FFF2-40B4-BE49-F238E27FC236}">
                <a16:creationId xmlns:a16="http://schemas.microsoft.com/office/drawing/2014/main" id="{A33EF181-47D4-08A5-FDD7-9D1FE0F9E20B}"/>
              </a:ext>
            </a:extLst>
          </p:cNvPr>
          <p:cNvPicPr>
            <a:picLocks noChangeAspect="1"/>
          </p:cNvPicPr>
          <p:nvPr/>
        </p:nvPicPr>
        <p:blipFill>
          <a:blip r:embed="rId3"/>
          <a:stretch>
            <a:fillRect/>
          </a:stretch>
        </p:blipFill>
        <p:spPr>
          <a:xfrm>
            <a:off x="191409" y="5897672"/>
            <a:ext cx="2891426" cy="670250"/>
          </a:xfrm>
          <a:prstGeom prst="rect">
            <a:avLst/>
          </a:prstGeom>
        </p:spPr>
      </p:pic>
      <p:sp>
        <p:nvSpPr>
          <p:cNvPr id="15" name="TextBox 14">
            <a:extLst>
              <a:ext uri="{FF2B5EF4-FFF2-40B4-BE49-F238E27FC236}">
                <a16:creationId xmlns:a16="http://schemas.microsoft.com/office/drawing/2014/main" id="{07675611-64C1-DF0B-09E6-AB4033253A44}"/>
              </a:ext>
            </a:extLst>
          </p:cNvPr>
          <p:cNvSpPr txBox="1"/>
          <p:nvPr/>
        </p:nvSpPr>
        <p:spPr>
          <a:xfrm>
            <a:off x="434340" y="2641231"/>
            <a:ext cx="2430115" cy="2308324"/>
          </a:xfrm>
          <a:prstGeom prst="rect">
            <a:avLst/>
          </a:prstGeom>
          <a:noFill/>
        </p:spPr>
        <p:txBody>
          <a:bodyPr wrap="square" rtlCol="0">
            <a:spAutoFit/>
          </a:bodyPr>
          <a:lstStyle/>
          <a:p>
            <a:r>
              <a:rPr lang="en-US" sz="3600" dirty="0"/>
              <a:t>Option A is the winner!</a:t>
            </a:r>
          </a:p>
          <a:p>
            <a:endParaRPr lang="en-US" sz="3600" i="1" dirty="0"/>
          </a:p>
          <a:p>
            <a:r>
              <a:rPr lang="en-US" sz="3600" b="1" i="1" dirty="0"/>
              <a:t>Questions?</a:t>
            </a:r>
          </a:p>
        </p:txBody>
      </p:sp>
      <p:pic>
        <p:nvPicPr>
          <p:cNvPr id="5" name="Picture 4">
            <a:extLst>
              <a:ext uri="{FF2B5EF4-FFF2-40B4-BE49-F238E27FC236}">
                <a16:creationId xmlns:a16="http://schemas.microsoft.com/office/drawing/2014/main" id="{05ED0688-FE3D-A973-01B9-8CFB9501F0D3}"/>
              </a:ext>
            </a:extLst>
          </p:cNvPr>
          <p:cNvPicPr>
            <a:picLocks noChangeAspect="1"/>
          </p:cNvPicPr>
          <p:nvPr/>
        </p:nvPicPr>
        <p:blipFill>
          <a:blip r:embed="rId4"/>
          <a:stretch>
            <a:fillRect/>
          </a:stretch>
        </p:blipFill>
        <p:spPr>
          <a:xfrm>
            <a:off x="3239768" y="2023561"/>
            <a:ext cx="5959083" cy="4469312"/>
          </a:xfrm>
          <a:prstGeom prst="rect">
            <a:avLst/>
          </a:prstGeom>
        </p:spPr>
      </p:pic>
    </p:spTree>
    <p:extLst>
      <p:ext uri="{BB962C8B-B14F-4D97-AF65-F5344CB8AC3E}">
        <p14:creationId xmlns:p14="http://schemas.microsoft.com/office/powerpoint/2010/main" val="255512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B7B9C-A330-0DDF-497A-DB6D7EBC3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8A9C6-CB92-32F3-41B1-96A0F4266EA9}"/>
              </a:ext>
            </a:extLst>
          </p:cNvPr>
          <p:cNvSpPr>
            <a:spLocks noGrp="1"/>
          </p:cNvSpPr>
          <p:nvPr>
            <p:ph type="title"/>
          </p:nvPr>
        </p:nvSpPr>
        <p:spPr>
          <a:xfrm>
            <a:off x="434340" y="365127"/>
            <a:ext cx="8709660" cy="1317370"/>
          </a:xfrm>
          <a:solidFill>
            <a:srgbClr val="002060"/>
          </a:solidFill>
        </p:spPr>
        <p:txBody>
          <a:bodyPr>
            <a:normAutofit fontScale="90000"/>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Tasting the Tides: </a:t>
            </a:r>
            <a:b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Why is seaweed a new land(ocean)scape of food?</a:t>
            </a:r>
          </a:p>
        </p:txBody>
      </p:sp>
      <p:pic>
        <p:nvPicPr>
          <p:cNvPr id="7" name="Picture 6" descr="A black background with blue text&#10;&#10;Description automatically generated">
            <a:extLst>
              <a:ext uri="{FF2B5EF4-FFF2-40B4-BE49-F238E27FC236}">
                <a16:creationId xmlns:a16="http://schemas.microsoft.com/office/drawing/2014/main" id="{0D283EBA-432E-B683-CB39-9199571A0E54}"/>
              </a:ext>
            </a:extLst>
          </p:cNvPr>
          <p:cNvPicPr>
            <a:picLocks noChangeAspect="1"/>
          </p:cNvPicPr>
          <p:nvPr/>
        </p:nvPicPr>
        <p:blipFill>
          <a:blip r:embed="rId3"/>
          <a:stretch>
            <a:fillRect/>
          </a:stretch>
        </p:blipFill>
        <p:spPr>
          <a:xfrm>
            <a:off x="191409" y="5897672"/>
            <a:ext cx="2891426" cy="670250"/>
          </a:xfrm>
          <a:prstGeom prst="rect">
            <a:avLst/>
          </a:prstGeom>
        </p:spPr>
      </p:pic>
      <p:sp>
        <p:nvSpPr>
          <p:cNvPr id="8" name="TextBox 7">
            <a:extLst>
              <a:ext uri="{FF2B5EF4-FFF2-40B4-BE49-F238E27FC236}">
                <a16:creationId xmlns:a16="http://schemas.microsoft.com/office/drawing/2014/main" id="{2CC6D236-51DB-A442-412D-7BE2C83512CD}"/>
              </a:ext>
            </a:extLst>
          </p:cNvPr>
          <p:cNvSpPr txBox="1"/>
          <p:nvPr/>
        </p:nvSpPr>
        <p:spPr>
          <a:xfrm>
            <a:off x="374050" y="1807797"/>
            <a:ext cx="8148977" cy="3693319"/>
          </a:xfrm>
          <a:prstGeom prst="rect">
            <a:avLst/>
          </a:prstGeom>
          <a:noFill/>
        </p:spPr>
        <p:txBody>
          <a:bodyPr wrap="square" rtlCol="0">
            <a:spAutoFit/>
          </a:bodyPr>
          <a:lstStyle/>
          <a:p>
            <a:pPr marL="285750" indent="-285750">
              <a:buFont typeface="Arial" panose="020B0604020202020204" pitchFamily="34" charset="0"/>
              <a:buChar char="•"/>
            </a:pPr>
            <a:r>
              <a:rPr lang="en-US" b="1" i="1" dirty="0"/>
              <a:t>Farmed seaweed can help feed the planet and fight climate change at the same time</a:t>
            </a:r>
          </a:p>
          <a:p>
            <a:pPr marL="285750" indent="-285750">
              <a:buFont typeface="Arial" panose="020B0604020202020204" pitchFamily="34" charset="0"/>
              <a:buChar char="•"/>
            </a:pPr>
            <a:r>
              <a:rPr lang="en-US" dirty="0"/>
              <a:t>A versatile food source with high nutritional value; showing up more and more in grocery stores and restaurants</a:t>
            </a:r>
          </a:p>
          <a:p>
            <a:pPr marL="285750" indent="-285750">
              <a:buFont typeface="Arial" panose="020B0604020202020204" pitchFamily="34" charset="0"/>
              <a:buChar char="•"/>
            </a:pPr>
            <a:r>
              <a:rPr lang="en-US" dirty="0"/>
              <a:t>Farmed seaweed requires no land, freshwater, fertilizer, or pesticides</a:t>
            </a:r>
          </a:p>
          <a:p>
            <a:pPr marL="285750" indent="-285750">
              <a:buFont typeface="Arial" panose="020B0604020202020204" pitchFamily="34" charset="0"/>
              <a:buChar char="•"/>
            </a:pPr>
            <a:r>
              <a:rPr lang="en-US" dirty="0"/>
              <a:t>Reduces coastal pollution and creates healthier marine habitats by improving water quality</a:t>
            </a:r>
          </a:p>
          <a:p>
            <a:pPr marL="285750" indent="-285750">
              <a:buFont typeface="Arial" panose="020B0604020202020204" pitchFamily="34" charset="0"/>
              <a:buChar char="•"/>
            </a:pPr>
            <a:r>
              <a:rPr lang="en-US" dirty="0"/>
              <a:t>Like terrestrial forests, seaweed forests sequester carbon by absorbing CO2 from oceans during photosynthesis</a:t>
            </a:r>
          </a:p>
          <a:p>
            <a:pPr marL="285750" indent="-285750">
              <a:buFont typeface="Arial" panose="020B0604020202020204" pitchFamily="34" charset="0"/>
              <a:buChar char="•"/>
            </a:pPr>
            <a:r>
              <a:rPr lang="en-US" dirty="0"/>
              <a:t>Protects our coasts: healthy seaweed farms can help reduce the impacts of ocean waves, slowing coastal erosion</a:t>
            </a:r>
          </a:p>
          <a:p>
            <a:pPr marL="285750" indent="-285750">
              <a:buFont typeface="Arial" panose="020B0604020202020204" pitchFamily="34" charset="0"/>
              <a:buChar char="•"/>
            </a:pPr>
            <a:endParaRPr lang="en-US" dirty="0"/>
          </a:p>
          <a:p>
            <a:pPr lvl="1"/>
            <a:r>
              <a:rPr lang="en-US" i="1" dirty="0"/>
              <a:t>	</a:t>
            </a:r>
            <a:endParaRPr lang="en-US" dirty="0"/>
          </a:p>
        </p:txBody>
      </p:sp>
      <p:pic>
        <p:nvPicPr>
          <p:cNvPr id="3" name="Picture 2">
            <a:extLst>
              <a:ext uri="{FF2B5EF4-FFF2-40B4-BE49-F238E27FC236}">
                <a16:creationId xmlns:a16="http://schemas.microsoft.com/office/drawing/2014/main" id="{3FA10838-484B-4935-BE42-6EA6D0B7D2F2}"/>
              </a:ext>
            </a:extLst>
          </p:cNvPr>
          <p:cNvPicPr>
            <a:picLocks noChangeAspect="1"/>
          </p:cNvPicPr>
          <p:nvPr/>
        </p:nvPicPr>
        <p:blipFill>
          <a:blip r:embed="rId4"/>
          <a:stretch>
            <a:fillRect/>
          </a:stretch>
        </p:blipFill>
        <p:spPr>
          <a:xfrm>
            <a:off x="5007499" y="4644960"/>
            <a:ext cx="3182388" cy="2213040"/>
          </a:xfrm>
          <a:prstGeom prst="rect">
            <a:avLst/>
          </a:prstGeom>
        </p:spPr>
      </p:pic>
    </p:spTree>
    <p:extLst>
      <p:ext uri="{BB962C8B-B14F-4D97-AF65-F5344CB8AC3E}">
        <p14:creationId xmlns:p14="http://schemas.microsoft.com/office/powerpoint/2010/main" val="1318923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B7B9C-A330-0DDF-497A-DB6D7EBC3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8A9C6-CB92-32F3-41B1-96A0F4266EA9}"/>
              </a:ext>
            </a:extLst>
          </p:cNvPr>
          <p:cNvSpPr>
            <a:spLocks noGrp="1"/>
          </p:cNvSpPr>
          <p:nvPr>
            <p:ph type="title"/>
          </p:nvPr>
        </p:nvSpPr>
        <p:spPr>
          <a:xfrm>
            <a:off x="434340" y="365127"/>
            <a:ext cx="8709660" cy="1317370"/>
          </a:xfrm>
          <a:solidFill>
            <a:srgbClr val="002060"/>
          </a:solidFill>
        </p:spPr>
        <p:txBody>
          <a:bodyPr>
            <a:normAutofit/>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Tasting the Tides: </a:t>
            </a:r>
            <a:b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Why a kelp nutrition bar at UNE?</a:t>
            </a:r>
          </a:p>
        </p:txBody>
      </p:sp>
      <p:pic>
        <p:nvPicPr>
          <p:cNvPr id="7" name="Picture 6" descr="A black background with blue text&#10;&#10;Description automatically generated">
            <a:extLst>
              <a:ext uri="{FF2B5EF4-FFF2-40B4-BE49-F238E27FC236}">
                <a16:creationId xmlns:a16="http://schemas.microsoft.com/office/drawing/2014/main" id="{0D283EBA-432E-B683-CB39-9199571A0E54}"/>
              </a:ext>
            </a:extLst>
          </p:cNvPr>
          <p:cNvPicPr>
            <a:picLocks noChangeAspect="1"/>
          </p:cNvPicPr>
          <p:nvPr/>
        </p:nvPicPr>
        <p:blipFill>
          <a:blip r:embed="rId3"/>
          <a:stretch>
            <a:fillRect/>
          </a:stretch>
        </p:blipFill>
        <p:spPr>
          <a:xfrm>
            <a:off x="191409" y="5897672"/>
            <a:ext cx="2891426" cy="670250"/>
          </a:xfrm>
          <a:prstGeom prst="rect">
            <a:avLst/>
          </a:prstGeom>
        </p:spPr>
      </p:pic>
      <p:sp>
        <p:nvSpPr>
          <p:cNvPr id="8" name="TextBox 7">
            <a:extLst>
              <a:ext uri="{FF2B5EF4-FFF2-40B4-BE49-F238E27FC236}">
                <a16:creationId xmlns:a16="http://schemas.microsoft.com/office/drawing/2014/main" id="{2CC6D236-51DB-A442-412D-7BE2C83512CD}"/>
              </a:ext>
            </a:extLst>
          </p:cNvPr>
          <p:cNvSpPr txBox="1"/>
          <p:nvPr/>
        </p:nvSpPr>
        <p:spPr>
          <a:xfrm>
            <a:off x="497511" y="1985218"/>
            <a:ext cx="8148977" cy="3970318"/>
          </a:xfrm>
          <a:prstGeom prst="rect">
            <a:avLst/>
          </a:prstGeom>
          <a:noFill/>
        </p:spPr>
        <p:txBody>
          <a:bodyPr wrap="square" rtlCol="0">
            <a:spAutoFit/>
          </a:bodyPr>
          <a:lstStyle/>
          <a:p>
            <a:pPr marL="285750" indent="-285750">
              <a:buFont typeface="Arial" panose="020B0604020202020204" pitchFamily="34" charset="0"/>
              <a:buChar char="•"/>
            </a:pPr>
            <a:r>
              <a:rPr lang="en-US" b="1" i="1" dirty="0"/>
              <a:t>A shining example of UNE’s distinct educational model: student-led innovative, experiential learning</a:t>
            </a:r>
          </a:p>
          <a:p>
            <a:pPr marL="285750" indent="-285750">
              <a:buFont typeface="Arial" panose="020B0604020202020204" pitchFamily="34" charset="0"/>
              <a:buChar char="•"/>
            </a:pPr>
            <a:r>
              <a:rPr lang="en-US" dirty="0"/>
              <a:t>Gift of </a:t>
            </a:r>
            <a:r>
              <a:rPr lang="en-US" dirty="0" err="1"/>
              <a:t>SeaMade</a:t>
            </a:r>
            <a:r>
              <a:rPr lang="en-US" dirty="0"/>
              <a:t> embraced with enthusiasm by university leadership, faculty across the disciplines, and students </a:t>
            </a:r>
          </a:p>
          <a:p>
            <a:pPr marL="285750" indent="-285750">
              <a:buFont typeface="Arial" panose="020B0604020202020204" pitchFamily="34" charset="0"/>
              <a:buChar char="•"/>
            </a:pPr>
            <a:r>
              <a:rPr lang="en-US" dirty="0"/>
              <a:t>Project supported through the Center for Innovation and Entrepreneurship, Center for North Atlantic Studies, and private philanthropic donation to create opportunities for UNE students to learn how to design create solutions to real-world challenges</a:t>
            </a:r>
          </a:p>
          <a:p>
            <a:pPr marL="285750" indent="-285750">
              <a:buFont typeface="Arial" panose="020B0604020202020204" pitchFamily="34" charset="0"/>
              <a:buChar char="•"/>
            </a:pPr>
            <a:r>
              <a:rPr lang="en-US" dirty="0"/>
              <a:t>Opportunity to extend the reach of our robust aquaculture research platform and </a:t>
            </a:r>
            <a:r>
              <a:rPr lang="en-US" dirty="0" err="1"/>
              <a:t>seafarms</a:t>
            </a:r>
            <a:r>
              <a:rPr lang="en-US" dirty="0"/>
              <a:t> to support food production</a:t>
            </a:r>
          </a:p>
          <a:p>
            <a:pPr marL="285750" indent="-285750">
              <a:buFont typeface="Arial" panose="020B0604020202020204" pitchFamily="34" charset="0"/>
              <a:buChar char="•"/>
            </a:pPr>
            <a:r>
              <a:rPr lang="en-US" dirty="0"/>
              <a:t>Also to leverage the potential for Nutrition Program’s teaching kitchen as an experimental laboratory</a:t>
            </a:r>
          </a:p>
          <a:p>
            <a:pPr marL="285750" indent="-285750">
              <a:buFont typeface="Arial" panose="020B0604020202020204" pitchFamily="34" charset="0"/>
              <a:buChar char="•"/>
            </a:pPr>
            <a:r>
              <a:rPr lang="en-US" dirty="0"/>
              <a:t>Exemplifies UNE’s motto:  “Innovation for a Healthier Planet” </a:t>
            </a:r>
          </a:p>
          <a:p>
            <a:pPr lvl="1"/>
            <a:r>
              <a:rPr lang="en-US" i="1" dirty="0"/>
              <a:t>	</a:t>
            </a:r>
            <a:endParaRPr lang="en-US" dirty="0"/>
          </a:p>
        </p:txBody>
      </p:sp>
    </p:spTree>
    <p:extLst>
      <p:ext uri="{BB962C8B-B14F-4D97-AF65-F5344CB8AC3E}">
        <p14:creationId xmlns:p14="http://schemas.microsoft.com/office/powerpoint/2010/main" val="309099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B7B9C-A330-0DDF-497A-DB6D7EBC3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8A9C6-CB92-32F3-41B1-96A0F4266EA9}"/>
              </a:ext>
            </a:extLst>
          </p:cNvPr>
          <p:cNvSpPr>
            <a:spLocks noGrp="1"/>
          </p:cNvSpPr>
          <p:nvPr>
            <p:ph type="title"/>
          </p:nvPr>
        </p:nvSpPr>
        <p:spPr>
          <a:xfrm>
            <a:off x="434340" y="365127"/>
            <a:ext cx="8709660" cy="1317370"/>
          </a:xfrm>
          <a:solidFill>
            <a:srgbClr val="002060"/>
          </a:solidFill>
        </p:spPr>
        <p:txBody>
          <a:bodyPr>
            <a:normAutofit/>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Tasting the Tides: </a:t>
            </a:r>
            <a:b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Project Review AY 2024-25</a:t>
            </a:r>
          </a:p>
        </p:txBody>
      </p:sp>
      <p:pic>
        <p:nvPicPr>
          <p:cNvPr id="7" name="Picture 6" descr="A black background with blue text&#10;&#10;Description automatically generated">
            <a:extLst>
              <a:ext uri="{FF2B5EF4-FFF2-40B4-BE49-F238E27FC236}">
                <a16:creationId xmlns:a16="http://schemas.microsoft.com/office/drawing/2014/main" id="{0D283EBA-432E-B683-CB39-9199571A0E54}"/>
              </a:ext>
            </a:extLst>
          </p:cNvPr>
          <p:cNvPicPr>
            <a:picLocks noChangeAspect="1"/>
          </p:cNvPicPr>
          <p:nvPr/>
        </p:nvPicPr>
        <p:blipFill>
          <a:blip r:embed="rId3"/>
          <a:stretch>
            <a:fillRect/>
          </a:stretch>
        </p:blipFill>
        <p:spPr>
          <a:xfrm>
            <a:off x="191409" y="5897672"/>
            <a:ext cx="2891426" cy="670250"/>
          </a:xfrm>
          <a:prstGeom prst="rect">
            <a:avLst/>
          </a:prstGeom>
        </p:spPr>
      </p:pic>
      <p:pic>
        <p:nvPicPr>
          <p:cNvPr id="5" name="Picture 4">
            <a:extLst>
              <a:ext uri="{FF2B5EF4-FFF2-40B4-BE49-F238E27FC236}">
                <a16:creationId xmlns:a16="http://schemas.microsoft.com/office/drawing/2014/main" id="{1E11E755-304C-2E46-E42E-07655582EACA}"/>
              </a:ext>
            </a:extLst>
          </p:cNvPr>
          <p:cNvPicPr>
            <a:picLocks noChangeAspect="1"/>
          </p:cNvPicPr>
          <p:nvPr/>
        </p:nvPicPr>
        <p:blipFill>
          <a:blip r:embed="rId4"/>
          <a:stretch>
            <a:fillRect/>
          </a:stretch>
        </p:blipFill>
        <p:spPr>
          <a:xfrm>
            <a:off x="7316084" y="3182137"/>
            <a:ext cx="1549400" cy="2247900"/>
          </a:xfrm>
          <a:prstGeom prst="rect">
            <a:avLst/>
          </a:prstGeom>
        </p:spPr>
      </p:pic>
      <p:sp>
        <p:nvSpPr>
          <p:cNvPr id="8" name="TextBox 7">
            <a:extLst>
              <a:ext uri="{FF2B5EF4-FFF2-40B4-BE49-F238E27FC236}">
                <a16:creationId xmlns:a16="http://schemas.microsoft.com/office/drawing/2014/main" id="{2CC6D236-51DB-A442-412D-7BE2C83512CD}"/>
              </a:ext>
            </a:extLst>
          </p:cNvPr>
          <p:cNvSpPr txBox="1"/>
          <p:nvPr/>
        </p:nvSpPr>
        <p:spPr>
          <a:xfrm>
            <a:off x="134752" y="1703060"/>
            <a:ext cx="7351046" cy="4247317"/>
          </a:xfrm>
          <a:prstGeom prst="rect">
            <a:avLst/>
          </a:prstGeom>
          <a:noFill/>
        </p:spPr>
        <p:txBody>
          <a:bodyPr wrap="square" rtlCol="0">
            <a:spAutoFit/>
          </a:bodyPr>
          <a:lstStyle/>
          <a:p>
            <a:pPr marL="285750" indent="-285750">
              <a:buFont typeface="Arial" panose="020B0604020202020204" pitchFamily="34" charset="0"/>
              <a:buChar char="•"/>
            </a:pPr>
            <a:r>
              <a:rPr lang="en-US" dirty="0"/>
              <a:t>In August 2024, founders of the </a:t>
            </a:r>
            <a:r>
              <a:rPr lang="en-US" dirty="0" err="1"/>
              <a:t>SeaMade</a:t>
            </a:r>
            <a:r>
              <a:rPr lang="en-US" dirty="0"/>
              <a:t> Seaweed Company gifted the bar to UNE</a:t>
            </a:r>
          </a:p>
          <a:p>
            <a:pPr marL="285750" indent="-285750">
              <a:buFont typeface="Arial" panose="020B0604020202020204" pitchFamily="34" charset="0"/>
              <a:buChar char="•"/>
            </a:pPr>
            <a:r>
              <a:rPr lang="en-US" dirty="0"/>
              <a:t>That fall, first production of bars took place in UNE’s Teaching Kitchen where students learned the process</a:t>
            </a:r>
          </a:p>
          <a:p>
            <a:pPr marL="285750" indent="-285750">
              <a:buFont typeface="Arial" panose="020B0604020202020204" pitchFamily="34" charset="0"/>
              <a:buChar char="•"/>
            </a:pPr>
            <a:r>
              <a:rPr lang="en-US" dirty="0"/>
              <a:t>An innovation team of 10 students, working together with subcommittees and faculty mentors, set goals for sourcing ingredients, production, marketing, and project management</a:t>
            </a:r>
          </a:p>
          <a:p>
            <a:pPr marL="285750" indent="-285750">
              <a:buFont typeface="Arial" panose="020B0604020202020204" pitchFamily="34" charset="0"/>
              <a:buChar char="•"/>
            </a:pPr>
            <a:r>
              <a:rPr lang="en-US" dirty="0"/>
              <a:t>Tested new recipes (blueberries and pecans)</a:t>
            </a:r>
          </a:p>
          <a:p>
            <a:pPr marL="285750" indent="-285750">
              <a:buFont typeface="Arial" panose="020B0604020202020204" pitchFamily="34" charset="0"/>
              <a:buChar char="•"/>
            </a:pPr>
            <a:r>
              <a:rPr lang="en-US" dirty="0"/>
              <a:t>Shared progress with Board of Trustees and at Innovation Showcase</a:t>
            </a:r>
          </a:p>
          <a:p>
            <a:pPr marL="285750" indent="-285750">
              <a:buFont typeface="Arial" panose="020B0604020202020204" pitchFamily="34" charset="0"/>
              <a:buChar char="•"/>
            </a:pPr>
            <a:r>
              <a:rPr lang="en-US" dirty="0"/>
              <a:t>In the spring of 2025 we harvested sugar kelp from UNE seaweed farm</a:t>
            </a:r>
          </a:p>
          <a:p>
            <a:pPr marL="285750" indent="-285750">
              <a:buFont typeface="Arial" panose="020B0604020202020204" pitchFamily="34" charset="0"/>
              <a:buChar char="•"/>
            </a:pPr>
            <a:r>
              <a:rPr lang="en-US" dirty="0"/>
              <a:t>We also submitted Food and Fuel License Applications including:</a:t>
            </a:r>
          </a:p>
          <a:p>
            <a:pPr marL="742950" lvl="1" indent="-285750">
              <a:buFont typeface="Arial" panose="020B0604020202020204" pitchFamily="34" charset="0"/>
              <a:buChar char="•"/>
            </a:pPr>
            <a:r>
              <a:rPr lang="en-US" i="1" dirty="0"/>
              <a:t>Retail Food Establishment and Mobile Vendor</a:t>
            </a:r>
            <a:r>
              <a:rPr lang="en-US" dirty="0"/>
              <a:t> licenses </a:t>
            </a:r>
            <a:r>
              <a:rPr lang="en-US" i="1" dirty="0"/>
              <a:t>(sales)</a:t>
            </a:r>
          </a:p>
          <a:p>
            <a:pPr marL="742950" lvl="1" indent="-285750">
              <a:buFont typeface="Arial" panose="020B0604020202020204" pitchFamily="34" charset="0"/>
              <a:buChar char="•"/>
            </a:pPr>
            <a:r>
              <a:rPr lang="en-US" i="1" dirty="0"/>
              <a:t>Commercial Food Processor</a:t>
            </a:r>
            <a:r>
              <a:rPr lang="en-US" dirty="0"/>
              <a:t> license</a:t>
            </a:r>
          </a:p>
          <a:p>
            <a:pPr marL="285750" indent="-285750">
              <a:buFont typeface="Arial" panose="020B0604020202020204" pitchFamily="34" charset="0"/>
              <a:buChar char="•"/>
            </a:pPr>
            <a:r>
              <a:rPr lang="en-US" dirty="0"/>
              <a:t>In summer 2025 we collaborated with UNE Communications and to design UNE branded wrapper</a:t>
            </a:r>
          </a:p>
        </p:txBody>
      </p:sp>
    </p:spTree>
    <p:extLst>
      <p:ext uri="{BB962C8B-B14F-4D97-AF65-F5344CB8AC3E}">
        <p14:creationId xmlns:p14="http://schemas.microsoft.com/office/powerpoint/2010/main" val="4283003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FE990-9EA8-B51E-F004-5028351D4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B55B2-FC02-8ADB-974A-06B61230E975}"/>
              </a:ext>
            </a:extLst>
          </p:cNvPr>
          <p:cNvSpPr>
            <a:spLocks noGrp="1"/>
          </p:cNvSpPr>
          <p:nvPr>
            <p:ph type="title"/>
          </p:nvPr>
        </p:nvSpPr>
        <p:spPr>
          <a:xfrm>
            <a:off x="434340" y="365127"/>
            <a:ext cx="8709660" cy="1317370"/>
          </a:xfrm>
          <a:solidFill>
            <a:srgbClr val="002060"/>
          </a:solidFill>
        </p:spPr>
        <p:txBody>
          <a:bodyPr>
            <a:normAutofit/>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Tasting the Tides:</a:t>
            </a:r>
            <a:b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Student Visioning </a:t>
            </a:r>
            <a:r>
              <a:rPr lang="en-US" sz="3200" b="1" dirty="0" err="1">
                <a:solidFill>
                  <a:schemeClr val="bg1"/>
                </a:solidFill>
                <a:latin typeface="Lato" panose="020F0502020204030203" pitchFamily="34" charset="0"/>
                <a:ea typeface="Lato" panose="020F0502020204030203" pitchFamily="34" charset="0"/>
                <a:cs typeface="Lato" panose="020F0502020204030203" pitchFamily="34" charset="0"/>
              </a:rPr>
              <a:t>Excercise</a:t>
            </a:r>
            <a:endParaRPr lang="en-US" sz="3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206250F8-3B26-866A-F5E7-FF9349E3CB5F}"/>
              </a:ext>
            </a:extLst>
          </p:cNvPr>
          <p:cNvPicPr>
            <a:picLocks noChangeAspect="1"/>
          </p:cNvPicPr>
          <p:nvPr/>
        </p:nvPicPr>
        <p:blipFill>
          <a:blip r:embed="rId3"/>
          <a:stretch>
            <a:fillRect/>
          </a:stretch>
        </p:blipFill>
        <p:spPr>
          <a:xfrm>
            <a:off x="191409" y="5897672"/>
            <a:ext cx="2891426" cy="670250"/>
          </a:xfrm>
          <a:prstGeom prst="rect">
            <a:avLst/>
          </a:prstGeom>
        </p:spPr>
      </p:pic>
      <p:pic>
        <p:nvPicPr>
          <p:cNvPr id="4" name="Picture 3">
            <a:extLst>
              <a:ext uri="{FF2B5EF4-FFF2-40B4-BE49-F238E27FC236}">
                <a16:creationId xmlns:a16="http://schemas.microsoft.com/office/drawing/2014/main" id="{8BA2061A-2A04-E49E-DE8B-33D1E5C39603}"/>
              </a:ext>
            </a:extLst>
          </p:cNvPr>
          <p:cNvPicPr>
            <a:picLocks noChangeAspect="1"/>
          </p:cNvPicPr>
          <p:nvPr/>
        </p:nvPicPr>
        <p:blipFill>
          <a:blip r:embed="rId4"/>
          <a:stretch>
            <a:fillRect/>
          </a:stretch>
        </p:blipFill>
        <p:spPr>
          <a:xfrm>
            <a:off x="1060173" y="1682497"/>
            <a:ext cx="6735417" cy="4175003"/>
          </a:xfrm>
          <a:prstGeom prst="rect">
            <a:avLst/>
          </a:prstGeom>
        </p:spPr>
      </p:pic>
    </p:spTree>
    <p:extLst>
      <p:ext uri="{BB962C8B-B14F-4D97-AF65-F5344CB8AC3E}">
        <p14:creationId xmlns:p14="http://schemas.microsoft.com/office/powerpoint/2010/main" val="1189184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784747" y="298183"/>
            <a:ext cx="6741993" cy="118942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Tasting the Tides:</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Seaweed Farming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286557" y="5280504"/>
            <a:ext cx="2168570" cy="502688"/>
          </a:xfrm>
          <a:prstGeom prst="rect">
            <a:avLst/>
          </a:prstGeom>
        </p:spPr>
      </p:pic>
      <p:sp>
        <p:nvSpPr>
          <p:cNvPr id="4" name="TextBox 3">
            <a:extLst>
              <a:ext uri="{FF2B5EF4-FFF2-40B4-BE49-F238E27FC236}">
                <a16:creationId xmlns:a16="http://schemas.microsoft.com/office/drawing/2014/main" id="{193AB5BD-F67B-F33D-551A-8DE18F0339BB}"/>
              </a:ext>
            </a:extLst>
          </p:cNvPr>
          <p:cNvSpPr txBox="1"/>
          <p:nvPr/>
        </p:nvSpPr>
        <p:spPr>
          <a:xfrm>
            <a:off x="1413543" y="2040669"/>
            <a:ext cx="6385288" cy="507831"/>
          </a:xfrm>
          <a:prstGeom prst="rect">
            <a:avLst/>
          </a:prstGeom>
          <a:noFill/>
        </p:spPr>
        <p:txBody>
          <a:bodyPr wrap="square" rtlCol="0">
            <a:spAutoFit/>
          </a:bodyPr>
          <a:lstStyle/>
          <a:p>
            <a:pPr lvl="0" algn="ctr"/>
            <a:r>
              <a:rPr lang="en-US" sz="2700" dirty="0">
                <a:latin typeface="Berlin Sans FB Demi" panose="020E0802020502020306" pitchFamily="34" charset="0"/>
              </a:rPr>
              <a:t>Meet the Farm Manager</a:t>
            </a:r>
            <a:endParaRPr lang="en-US" sz="2700" dirty="0"/>
          </a:p>
        </p:txBody>
      </p:sp>
      <p:pic>
        <p:nvPicPr>
          <p:cNvPr id="5" name="Content Placeholder 4">
            <a:extLst>
              <a:ext uri="{FF2B5EF4-FFF2-40B4-BE49-F238E27FC236}">
                <a16:creationId xmlns:a16="http://schemas.microsoft.com/office/drawing/2014/main" id="{10D99277-990A-45C4-A4C4-7B31AAC63E4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33515" y="2783115"/>
            <a:ext cx="2447627" cy="2262774"/>
          </a:xfrm>
        </p:spPr>
      </p:pic>
      <p:sp>
        <p:nvSpPr>
          <p:cNvPr id="3" name="Rectangle 2">
            <a:extLst>
              <a:ext uri="{FF2B5EF4-FFF2-40B4-BE49-F238E27FC236}">
                <a16:creationId xmlns:a16="http://schemas.microsoft.com/office/drawing/2014/main" id="{876929B4-BB08-4E75-BD9E-85B2A74CCC91}"/>
              </a:ext>
            </a:extLst>
          </p:cNvPr>
          <p:cNvSpPr/>
          <p:nvPr/>
        </p:nvSpPr>
        <p:spPr>
          <a:xfrm>
            <a:off x="3987053" y="2718264"/>
            <a:ext cx="4572000" cy="2585323"/>
          </a:xfrm>
          <a:prstGeom prst="rect">
            <a:avLst/>
          </a:prstGeom>
        </p:spPr>
        <p:txBody>
          <a:bodyPr>
            <a:spAutoFit/>
          </a:bodyPr>
          <a:lstStyle/>
          <a:p>
            <a:pPr marL="214313" indent="-214313">
              <a:buFont typeface="Arial" panose="020B0604020202020204" pitchFamily="34" charset="0"/>
              <a:buChar char="•"/>
            </a:pPr>
            <a:r>
              <a:rPr lang="en-US" sz="1350" dirty="0">
                <a:latin typeface="Berlin Sans FB Demi" panose="020E0802020502020306" pitchFamily="34" charset="0"/>
              </a:rPr>
              <a:t>Background in marine and experiential education.  BS from the University of Maine at Farmington, MS from Lesley University in Cambridge.</a:t>
            </a:r>
          </a:p>
          <a:p>
            <a:endParaRPr lang="en-US" sz="1350" dirty="0">
              <a:latin typeface="Berlin Sans FB Demi" panose="020E0802020502020306" pitchFamily="34" charset="0"/>
            </a:endParaRPr>
          </a:p>
          <a:p>
            <a:pPr marL="214313" indent="-214313">
              <a:buFont typeface="Arial" panose="020B0604020202020204" pitchFamily="34" charset="0"/>
              <a:buChar char="•"/>
            </a:pPr>
            <a:r>
              <a:rPr lang="en-US" sz="1350" dirty="0">
                <a:latin typeface="Berlin Sans FB Demi" panose="020E0802020502020306" pitchFamily="34" charset="0"/>
              </a:rPr>
              <a:t>Two decades of marine focused learning in Southern Maine and Massachusetts</a:t>
            </a:r>
          </a:p>
          <a:p>
            <a:pPr marL="214313" indent="-214313">
              <a:buFont typeface="Arial" panose="020B0604020202020204" pitchFamily="34" charset="0"/>
              <a:buChar char="•"/>
            </a:pPr>
            <a:endParaRPr lang="en-US" sz="1350" dirty="0">
              <a:latin typeface="Berlin Sans FB Demi" panose="020E0802020502020306" pitchFamily="34" charset="0"/>
            </a:endParaRPr>
          </a:p>
          <a:p>
            <a:pPr marL="214313" indent="-214313">
              <a:buFont typeface="Arial" panose="020B0604020202020204" pitchFamily="34" charset="0"/>
              <a:buChar char="•"/>
            </a:pPr>
            <a:r>
              <a:rPr lang="en-US" sz="1350" dirty="0">
                <a:latin typeface="Berlin Sans FB Demi" panose="020E0802020502020306" pitchFamily="34" charset="0"/>
              </a:rPr>
              <a:t>Staff member at University of New England in the School of Marine and Environmental Programs</a:t>
            </a:r>
          </a:p>
          <a:p>
            <a:pPr marL="214313" indent="-214313">
              <a:buFont typeface="Arial" panose="020B0604020202020204" pitchFamily="34" charset="0"/>
              <a:buChar char="•"/>
            </a:pPr>
            <a:endParaRPr lang="en-US" sz="1350" dirty="0">
              <a:latin typeface="Berlin Sans FB Demi" panose="020E0802020502020306" pitchFamily="34" charset="0"/>
            </a:endParaRPr>
          </a:p>
          <a:p>
            <a:pPr marL="214313" indent="-214313">
              <a:buFont typeface="Arial" panose="020B0604020202020204" pitchFamily="34" charset="0"/>
              <a:buChar char="•"/>
            </a:pPr>
            <a:r>
              <a:rPr lang="en-US" sz="1350" dirty="0">
                <a:latin typeface="Berlin Sans FB Demi" panose="020E0802020502020306" pitchFamily="34" charset="0"/>
              </a:rPr>
              <a:t>Started managing the university sea farms in the summer of 2024.</a:t>
            </a:r>
          </a:p>
        </p:txBody>
      </p:sp>
    </p:spTree>
    <p:extLst>
      <p:ext uri="{BB962C8B-B14F-4D97-AF65-F5344CB8AC3E}">
        <p14:creationId xmlns:p14="http://schemas.microsoft.com/office/powerpoint/2010/main" val="348642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1286557" y="1067690"/>
            <a:ext cx="6532245" cy="105693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 Farms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286557" y="5280504"/>
            <a:ext cx="2168570" cy="502688"/>
          </a:xfrm>
          <a:prstGeom prst="rect">
            <a:avLst/>
          </a:prstGeom>
        </p:spPr>
      </p:pic>
      <p:sp>
        <p:nvSpPr>
          <p:cNvPr id="4" name="TextBox 3">
            <a:extLst>
              <a:ext uri="{FF2B5EF4-FFF2-40B4-BE49-F238E27FC236}">
                <a16:creationId xmlns:a16="http://schemas.microsoft.com/office/drawing/2014/main" id="{193AB5BD-F67B-F33D-551A-8DE18F0339BB}"/>
              </a:ext>
            </a:extLst>
          </p:cNvPr>
          <p:cNvSpPr txBox="1"/>
          <p:nvPr/>
        </p:nvSpPr>
        <p:spPr>
          <a:xfrm>
            <a:off x="1433514" y="2325381"/>
            <a:ext cx="6385288" cy="507831"/>
          </a:xfrm>
          <a:prstGeom prst="rect">
            <a:avLst/>
          </a:prstGeom>
          <a:noFill/>
        </p:spPr>
        <p:txBody>
          <a:bodyPr wrap="square" rtlCol="0">
            <a:spAutoFit/>
          </a:bodyPr>
          <a:lstStyle/>
          <a:p>
            <a:pPr lvl="0" algn="ctr"/>
            <a:r>
              <a:rPr lang="en-US" sz="2700" dirty="0">
                <a:latin typeface="Berlin Sans FB Demi" panose="020E0802020502020306" pitchFamily="34" charset="0"/>
              </a:rPr>
              <a:t>The Farms</a:t>
            </a:r>
            <a:endParaRPr lang="en-US" sz="2700" dirty="0"/>
          </a:p>
        </p:txBody>
      </p:sp>
      <p:sp>
        <p:nvSpPr>
          <p:cNvPr id="3" name="Rectangle 2">
            <a:extLst>
              <a:ext uri="{FF2B5EF4-FFF2-40B4-BE49-F238E27FC236}">
                <a16:creationId xmlns:a16="http://schemas.microsoft.com/office/drawing/2014/main" id="{40A61C43-B7A0-464A-80A2-52274730EAB9}"/>
              </a:ext>
            </a:extLst>
          </p:cNvPr>
          <p:cNvSpPr/>
          <p:nvPr/>
        </p:nvSpPr>
        <p:spPr>
          <a:xfrm>
            <a:off x="2286000" y="2978877"/>
            <a:ext cx="4572000" cy="1915909"/>
          </a:xfrm>
          <a:prstGeom prst="rect">
            <a:avLst/>
          </a:prstGeom>
        </p:spPr>
        <p:txBody>
          <a:bodyPr>
            <a:spAutoFit/>
          </a:bodyPr>
          <a:lstStyle/>
          <a:p>
            <a:pPr algn="ctr"/>
            <a:r>
              <a:rPr lang="en-US" sz="2100" dirty="0">
                <a:latin typeface="Berlin Sans FB Demi" panose="020E0802020502020306" pitchFamily="34" charset="0"/>
              </a:rPr>
              <a:t>There are 3 different unique sea farm sites owned either by the university or Dr. Carrie Byron, the faculty member most closely associated with farm operations.  </a:t>
            </a:r>
          </a:p>
          <a:p>
            <a:pPr algn="ctr"/>
            <a:endParaRPr lang="en-US" sz="1350" dirty="0">
              <a:latin typeface="Berlin Sans FB Demi" panose="020E0802020502020306" pitchFamily="34" charset="0"/>
            </a:endParaRPr>
          </a:p>
        </p:txBody>
      </p:sp>
    </p:spTree>
    <p:extLst>
      <p:ext uri="{BB962C8B-B14F-4D97-AF65-F5344CB8AC3E}">
        <p14:creationId xmlns:p14="http://schemas.microsoft.com/office/powerpoint/2010/main" val="18893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A9E0-17FB-1A23-4469-349534A3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7F61D-ED2D-FCFA-2146-E54EF1E68CC1}"/>
              </a:ext>
            </a:extLst>
          </p:cNvPr>
          <p:cNvSpPr>
            <a:spLocks noGrp="1"/>
          </p:cNvSpPr>
          <p:nvPr>
            <p:ph type="title"/>
          </p:nvPr>
        </p:nvSpPr>
        <p:spPr>
          <a:xfrm>
            <a:off x="1286557" y="1067690"/>
            <a:ext cx="6532245" cy="1056933"/>
          </a:xfrm>
          <a:solidFill>
            <a:srgbClr val="002060"/>
          </a:solidFill>
        </p:spPr>
        <p:txBody>
          <a:bodyPr>
            <a:normAutofit/>
          </a:bodyPr>
          <a:lstStyle/>
          <a:p>
            <a: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t>Sea Farms at UNE</a:t>
            </a:r>
            <a:br>
              <a:rPr lang="en-US" sz="21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21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34D65C2C-848D-08DD-9676-A64988F63912}"/>
              </a:ext>
            </a:extLst>
          </p:cNvPr>
          <p:cNvPicPr>
            <a:picLocks noChangeAspect="1"/>
          </p:cNvPicPr>
          <p:nvPr/>
        </p:nvPicPr>
        <p:blipFill>
          <a:blip r:embed="rId3"/>
          <a:stretch>
            <a:fillRect/>
          </a:stretch>
        </p:blipFill>
        <p:spPr>
          <a:xfrm>
            <a:off x="1286557" y="5280504"/>
            <a:ext cx="2168570" cy="502688"/>
          </a:xfrm>
          <a:prstGeom prst="rect">
            <a:avLst/>
          </a:prstGeom>
        </p:spPr>
      </p:pic>
      <p:sp>
        <p:nvSpPr>
          <p:cNvPr id="5" name="Title 1">
            <a:extLst>
              <a:ext uri="{FF2B5EF4-FFF2-40B4-BE49-F238E27FC236}">
                <a16:creationId xmlns:a16="http://schemas.microsoft.com/office/drawing/2014/main" id="{8DEB047D-C4F4-4764-9E0A-AE9027F0C8C5}"/>
              </a:ext>
            </a:extLst>
          </p:cNvPr>
          <p:cNvSpPr txBox="1">
            <a:spLocks/>
          </p:cNvSpPr>
          <p:nvPr/>
        </p:nvSpPr>
        <p:spPr>
          <a:xfrm>
            <a:off x="708480" y="2169147"/>
            <a:ext cx="7521119" cy="8438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Berlin Sans FB Demi" panose="020E0802020502020306" pitchFamily="34" charset="0"/>
              </a:rPr>
              <a:t>Site one:  CBYR224 on the shore side of Ram Island (Limited Purpose Aquaculture)</a:t>
            </a:r>
          </a:p>
        </p:txBody>
      </p:sp>
      <p:pic>
        <p:nvPicPr>
          <p:cNvPr id="9" name="Content Placeholder 4">
            <a:extLst>
              <a:ext uri="{FF2B5EF4-FFF2-40B4-BE49-F238E27FC236}">
                <a16:creationId xmlns:a16="http://schemas.microsoft.com/office/drawing/2014/main" id="{AC4C48B9-2943-40CC-864B-207021F9448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86557" y="3013018"/>
            <a:ext cx="3398938" cy="2190386"/>
          </a:xfrm>
        </p:spPr>
      </p:pic>
      <p:sp>
        <p:nvSpPr>
          <p:cNvPr id="10" name="Rectangle 9">
            <a:extLst>
              <a:ext uri="{FF2B5EF4-FFF2-40B4-BE49-F238E27FC236}">
                <a16:creationId xmlns:a16="http://schemas.microsoft.com/office/drawing/2014/main" id="{84FE2E80-A42F-4323-8AFF-2A721B78BB15}"/>
              </a:ext>
            </a:extLst>
          </p:cNvPr>
          <p:cNvSpPr/>
          <p:nvPr/>
        </p:nvSpPr>
        <p:spPr>
          <a:xfrm>
            <a:off x="4685495" y="3429000"/>
            <a:ext cx="3272010" cy="1131079"/>
          </a:xfrm>
          <a:prstGeom prst="rect">
            <a:avLst/>
          </a:prstGeom>
        </p:spPr>
        <p:txBody>
          <a:bodyPr wrap="square">
            <a:spAutoFit/>
          </a:bodyPr>
          <a:lstStyle/>
          <a:p>
            <a:pPr algn="ctr"/>
            <a:r>
              <a:rPr lang="en-US" sz="1350" dirty="0">
                <a:latin typeface="Berlin Sans FB Demi" panose="020E0802020502020306" pitchFamily="34" charset="0"/>
              </a:rPr>
              <a:t>This farm was designed by an undergraduate research student in conjunction with UNE staff members.  The farm deployment and all of the data was student driven and generated.</a:t>
            </a:r>
          </a:p>
        </p:txBody>
      </p:sp>
    </p:spTree>
    <p:extLst>
      <p:ext uri="{BB962C8B-B14F-4D97-AF65-F5344CB8AC3E}">
        <p14:creationId xmlns:p14="http://schemas.microsoft.com/office/powerpoint/2010/main" val="34522713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12524</TotalTime>
  <Words>1445</Words>
  <Application>Microsoft Office PowerPoint</Application>
  <PresentationFormat>On-screen Show (4:3)</PresentationFormat>
  <Paragraphs>188</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Aptos</vt:lpstr>
      <vt:lpstr>Arial</vt:lpstr>
      <vt:lpstr>Berlin Sans FB Demi</vt:lpstr>
      <vt:lpstr>Calibri</vt:lpstr>
      <vt:lpstr>Calibri Light</vt:lpstr>
      <vt:lpstr>Lato</vt:lpstr>
      <vt:lpstr>Symbol</vt:lpstr>
      <vt:lpstr>Times New Roman</vt:lpstr>
      <vt:lpstr>Office Theme</vt:lpstr>
      <vt:lpstr>Tasting the Tides: Student Innovation at the Nexus of Nutrition and Ocean Health</vt:lpstr>
      <vt:lpstr>Tasting the Tides:  Presentation Overview</vt:lpstr>
      <vt:lpstr>Tasting the Tides:  Why is seaweed a new land(ocean)scape of food?</vt:lpstr>
      <vt:lpstr>Tasting the Tides:  Why a kelp nutrition bar at UNE?</vt:lpstr>
      <vt:lpstr>Tasting the Tides:  Project Review AY 2024-25</vt:lpstr>
      <vt:lpstr>Tasting the Tides: Student Visioning Excercise</vt:lpstr>
      <vt:lpstr>Tasting the Tides: Seaweed Farming at UNE </vt:lpstr>
      <vt:lpstr>Sea Farms at UNE </vt:lpstr>
      <vt:lpstr>Sea Farms at UNE </vt:lpstr>
      <vt:lpstr>Sea Farms at UNE </vt:lpstr>
      <vt:lpstr>Sea Farms at UNE </vt:lpstr>
      <vt:lpstr>Sea Farms at UNE </vt:lpstr>
      <vt:lpstr>Sea Farms at UNE </vt:lpstr>
      <vt:lpstr>Sea Farms at UNE </vt:lpstr>
      <vt:lpstr>Sea Farms at UNE </vt:lpstr>
      <vt:lpstr>Sea Farms at UNE </vt:lpstr>
      <vt:lpstr>Sea Farms at UNE </vt:lpstr>
      <vt:lpstr>Sea Farms at UNE </vt:lpstr>
      <vt:lpstr>Tasting the Tides: SeaMade Bar Making</vt:lpstr>
      <vt:lpstr>SeaMade Bar: Original Recipe      vs       Modified Recipe</vt:lpstr>
      <vt:lpstr>Nutritional Analysis of SeaMade Bar</vt:lpstr>
      <vt:lpstr>Tasting the Tides: AY 2025-26 Goals for SeaMade Bar</vt:lpstr>
      <vt:lpstr>UNE SeaMade Bar Opportunities, Challenges, and Takeaways</vt:lpstr>
      <vt:lpstr>New Branding: The UNE Community Weighs In</vt:lpstr>
      <vt:lpstr>We have a winner!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Wake</dc:creator>
  <cp:lastModifiedBy>Lisa Herschbach</cp:lastModifiedBy>
  <cp:revision>143</cp:revision>
  <dcterms:created xsi:type="dcterms:W3CDTF">2019-11-08T13:56:25Z</dcterms:created>
  <dcterms:modified xsi:type="dcterms:W3CDTF">2025-10-02T18:54:39Z</dcterms:modified>
</cp:coreProperties>
</file>